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75" r:id="rId2"/>
    <p:sldId id="270" r:id="rId3"/>
    <p:sldId id="271" r:id="rId4"/>
    <p:sldId id="273" r:id="rId5"/>
    <p:sldId id="272" r:id="rId6"/>
    <p:sldId id="274" r:id="rId7"/>
    <p:sldId id="278" r:id="rId8"/>
    <p:sldId id="277" r:id="rId9"/>
    <p:sldId id="27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15107BC4-2A49-E24D-9E08-B9CFE6587B20}">
          <p14:sldIdLst>
            <p14:sldId id="275"/>
            <p14:sldId id="270"/>
            <p14:sldId id="271"/>
            <p14:sldId id="273"/>
            <p14:sldId id="272"/>
            <p14:sldId id="274"/>
            <p14:sldId id="278"/>
            <p14:sldId id="277"/>
            <p14:sldId id="27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3FF"/>
    <a:srgbClr val="FF54D8"/>
    <a:srgbClr val="9DC6D7"/>
    <a:srgbClr val="FFFFFF"/>
    <a:srgbClr val="00373A"/>
    <a:srgbClr val="000000"/>
    <a:srgbClr val="00544E"/>
    <a:srgbClr val="9395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9"/>
    <p:restoredTop sz="96849"/>
  </p:normalViewPr>
  <p:slideViewPr>
    <p:cSldViewPr snapToGrid="0" showGuides="1">
      <p:cViewPr varScale="1">
        <p:scale>
          <a:sx n="142" d="100"/>
          <a:sy n="142" d="100"/>
        </p:scale>
        <p:origin x="784"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18" d="100"/>
          <a:sy n="118" d="100"/>
        </p:scale>
        <p:origin x="5160"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8FD21B-72D7-6B49-B7BA-14A8FCFB0911}" type="datetimeFigureOut">
              <a:rPr lang="en-US" smtClean="0"/>
              <a:t>5/15/23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F37D75-D884-DA4E-A1E3-060025DD2DC4}" type="slidenum">
              <a:rPr lang="en-US" smtClean="0"/>
              <a:t>‹#›</a:t>
            </a:fld>
            <a:endParaRPr lang="en-US"/>
          </a:p>
        </p:txBody>
      </p:sp>
    </p:spTree>
    <p:extLst>
      <p:ext uri="{BB962C8B-B14F-4D97-AF65-F5344CB8AC3E}">
        <p14:creationId xmlns:p14="http://schemas.microsoft.com/office/powerpoint/2010/main" val="1698558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6">
    <p:bg>
      <p:bgRef idx="1001">
        <a:schemeClr val="bg2"/>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EE9B8F-7ACA-2B54-7266-F813489277BC}"/>
              </a:ext>
            </a:extLst>
          </p:cNvPr>
          <p:cNvPicPr>
            <a:picLocks noChangeAspect="1"/>
          </p:cNvPicPr>
          <p:nvPr userDrawn="1"/>
        </p:nvPicPr>
        <p:blipFill>
          <a:blip r:embed="rId2"/>
          <a:stretch>
            <a:fillRect/>
          </a:stretch>
        </p:blipFill>
        <p:spPr>
          <a:xfrm>
            <a:off x="9056127" y="5813816"/>
            <a:ext cx="2542771" cy="557454"/>
          </a:xfrm>
          <a:prstGeom prst="rect">
            <a:avLst/>
          </a:prstGeom>
        </p:spPr>
      </p:pic>
      <p:sp>
        <p:nvSpPr>
          <p:cNvPr id="3" name="Freeform 2">
            <a:extLst>
              <a:ext uri="{FF2B5EF4-FFF2-40B4-BE49-F238E27FC236}">
                <a16:creationId xmlns:a16="http://schemas.microsoft.com/office/drawing/2014/main" id="{7A8E12B6-5267-B3E6-4F6D-A164752F3CE1}"/>
              </a:ext>
            </a:extLst>
          </p:cNvPr>
          <p:cNvSpPr/>
          <p:nvPr userDrawn="1"/>
        </p:nvSpPr>
        <p:spPr>
          <a:xfrm>
            <a:off x="4685121" y="-9427"/>
            <a:ext cx="7494309" cy="6862714"/>
          </a:xfrm>
          <a:custGeom>
            <a:avLst/>
            <a:gdLst>
              <a:gd name="connsiteX0" fmla="*/ 7494309 w 7494309"/>
              <a:gd name="connsiteY0" fmla="*/ 0 h 6853287"/>
              <a:gd name="connsiteX1" fmla="*/ 7494309 w 7494309"/>
              <a:gd name="connsiteY1" fmla="*/ 1715679 h 6853287"/>
              <a:gd name="connsiteX2" fmla="*/ 2356701 w 7494309"/>
              <a:gd name="connsiteY2" fmla="*/ 6853287 h 6853287"/>
              <a:gd name="connsiteX3" fmla="*/ 0 w 7494309"/>
              <a:gd name="connsiteY3" fmla="*/ 6853287 h 6853287"/>
              <a:gd name="connsiteX4" fmla="*/ 6834433 w 7494309"/>
              <a:gd name="connsiteY4" fmla="*/ 18854 h 6853287"/>
              <a:gd name="connsiteX5" fmla="*/ 7494309 w 7494309"/>
              <a:gd name="connsiteY5" fmla="*/ 0 h 6853287"/>
              <a:gd name="connsiteX0" fmla="*/ 7494309 w 7494309"/>
              <a:gd name="connsiteY0" fmla="*/ 9427 h 6862714"/>
              <a:gd name="connsiteX1" fmla="*/ 7494309 w 7494309"/>
              <a:gd name="connsiteY1" fmla="*/ 1725106 h 6862714"/>
              <a:gd name="connsiteX2" fmla="*/ 2356701 w 7494309"/>
              <a:gd name="connsiteY2" fmla="*/ 6862714 h 6862714"/>
              <a:gd name="connsiteX3" fmla="*/ 0 w 7494309"/>
              <a:gd name="connsiteY3" fmla="*/ 6862714 h 6862714"/>
              <a:gd name="connsiteX4" fmla="*/ 6843860 w 7494309"/>
              <a:gd name="connsiteY4" fmla="*/ 0 h 6862714"/>
              <a:gd name="connsiteX5" fmla="*/ 7494309 w 7494309"/>
              <a:gd name="connsiteY5" fmla="*/ 9427 h 686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94309" h="6862714">
                <a:moveTo>
                  <a:pt x="7494309" y="9427"/>
                </a:moveTo>
                <a:lnTo>
                  <a:pt x="7494309" y="1725106"/>
                </a:lnTo>
                <a:lnTo>
                  <a:pt x="2356701" y="6862714"/>
                </a:lnTo>
                <a:lnTo>
                  <a:pt x="0" y="6862714"/>
                </a:lnTo>
                <a:lnTo>
                  <a:pt x="6843860" y="0"/>
                </a:lnTo>
                <a:lnTo>
                  <a:pt x="7494309" y="94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2">
            <a:extLst>
              <a:ext uri="{FF2B5EF4-FFF2-40B4-BE49-F238E27FC236}">
                <a16:creationId xmlns:a16="http://schemas.microsoft.com/office/drawing/2014/main" id="{606635AA-EC28-9255-6AB4-07105AF3A566}"/>
              </a:ext>
            </a:extLst>
          </p:cNvPr>
          <p:cNvSpPr>
            <a:spLocks noGrp="1"/>
          </p:cNvSpPr>
          <p:nvPr>
            <p:ph type="subTitle" idx="1" hasCustomPrompt="1"/>
          </p:nvPr>
        </p:nvSpPr>
        <p:spPr>
          <a:xfrm>
            <a:off x="627581" y="3922383"/>
            <a:ext cx="5741710" cy="388779"/>
          </a:xfrm>
          <a:prstGeom prst="rect">
            <a:avLst/>
          </a:prstGeom>
        </p:spPr>
        <p:txBody>
          <a:bodyPr>
            <a:noAutofit/>
          </a:bodyPr>
          <a:lstStyle>
            <a:lvl1pPr marL="0" indent="0" algn="l">
              <a:buNone/>
              <a:defRPr sz="28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Insert subtitle here.</a:t>
            </a:r>
          </a:p>
        </p:txBody>
      </p:sp>
      <p:sp>
        <p:nvSpPr>
          <p:cNvPr id="5" name="Title 1">
            <a:extLst>
              <a:ext uri="{FF2B5EF4-FFF2-40B4-BE49-F238E27FC236}">
                <a16:creationId xmlns:a16="http://schemas.microsoft.com/office/drawing/2014/main" id="{2436A37B-4DAE-AE0A-C0EE-86562F0ECE1E}"/>
              </a:ext>
            </a:extLst>
          </p:cNvPr>
          <p:cNvSpPr>
            <a:spLocks noGrp="1"/>
          </p:cNvSpPr>
          <p:nvPr>
            <p:ph type="title" hasCustomPrompt="1"/>
          </p:nvPr>
        </p:nvSpPr>
        <p:spPr>
          <a:xfrm>
            <a:off x="580446" y="763571"/>
            <a:ext cx="5788845" cy="2930673"/>
          </a:xfrm>
          <a:prstGeom prst="rect">
            <a:avLst/>
          </a:prstGeom>
        </p:spPr>
        <p:txBody>
          <a:bodyPr anchor="b"/>
          <a:lstStyle>
            <a:lvl1pPr>
              <a:lnSpc>
                <a:spcPct val="78000"/>
              </a:lnSpc>
              <a:defRPr sz="7200" spc="-30" baseline="0">
                <a:solidFill>
                  <a:schemeClr val="tx1"/>
                </a:solidFill>
                <a:latin typeface="Arial" panose="020B0604020202020204" pitchFamily="34" charset="0"/>
                <a:cs typeface="Arial" panose="020B0604020202020204" pitchFamily="34" charset="0"/>
              </a:defRPr>
            </a:lvl1pPr>
          </a:lstStyle>
          <a:p>
            <a:r>
              <a:rPr lang="en-US" dirty="0"/>
              <a:t>Insert title</a:t>
            </a:r>
            <a:br>
              <a:rPr lang="en-US" dirty="0"/>
            </a:br>
            <a:r>
              <a:rPr lang="en-US" dirty="0"/>
              <a:t>across three </a:t>
            </a:r>
            <a:br>
              <a:rPr lang="en-US" dirty="0"/>
            </a:br>
            <a:r>
              <a:rPr lang="en-US" dirty="0"/>
              <a:t>lines here.</a:t>
            </a:r>
          </a:p>
        </p:txBody>
      </p:sp>
    </p:spTree>
    <p:extLst>
      <p:ext uri="{BB962C8B-B14F-4D97-AF65-F5344CB8AC3E}">
        <p14:creationId xmlns:p14="http://schemas.microsoft.com/office/powerpoint/2010/main" val="345240912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Title and Content">
    <p:bg>
      <p:bgRef idx="1001">
        <a:schemeClr val="bg2"/>
      </p:bgRef>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6295AE24-81CE-8F8C-24C6-A1FE941D4294}"/>
              </a:ext>
            </a:extLst>
          </p:cNvPr>
          <p:cNvSpPr>
            <a:spLocks noGrp="1"/>
          </p:cNvSpPr>
          <p:nvPr>
            <p:ph type="dt" sz="half" idx="10"/>
          </p:nvPr>
        </p:nvSpPr>
        <p:spPr>
          <a:xfrm>
            <a:off x="731838" y="6356350"/>
            <a:ext cx="2743200" cy="365125"/>
          </a:xfrm>
        </p:spPr>
        <p:txBody>
          <a:bodyPr/>
          <a:lstStyle>
            <a:lvl1pPr>
              <a:defRPr>
                <a:solidFill>
                  <a:schemeClr val="tx1"/>
                </a:solidFill>
              </a:defRPr>
            </a:lvl1pPr>
          </a:lstStyle>
          <a:p>
            <a:fld id="{1613DFD8-2A79-DF44-9DFE-19EA013FB77A}" type="datetimeFigureOut">
              <a:rPr lang="en-US" smtClean="0"/>
              <a:pPr/>
              <a:t>5/15/23</a:t>
            </a:fld>
            <a:endParaRPr lang="en-US" dirty="0"/>
          </a:p>
        </p:txBody>
      </p:sp>
      <p:sp>
        <p:nvSpPr>
          <p:cNvPr id="9" name="Footer Placeholder 4">
            <a:extLst>
              <a:ext uri="{FF2B5EF4-FFF2-40B4-BE49-F238E27FC236}">
                <a16:creationId xmlns:a16="http://schemas.microsoft.com/office/drawing/2014/main" id="{8C1F2F20-4D34-BE59-E02B-948069B8BA36}"/>
              </a:ext>
            </a:extLst>
          </p:cNvPr>
          <p:cNvSpPr>
            <a:spLocks noGrp="1"/>
          </p:cNvSpPr>
          <p:nvPr>
            <p:ph type="ftr" sz="quarter" idx="11"/>
          </p:nvPr>
        </p:nvSpPr>
        <p:spPr>
          <a:xfrm>
            <a:off x="4038600" y="6356350"/>
            <a:ext cx="4114800" cy="365125"/>
          </a:xfrm>
        </p:spPr>
        <p:txBody>
          <a:bodyPr/>
          <a:lstStyle>
            <a:lvl1pPr>
              <a:defRPr>
                <a:solidFill>
                  <a:schemeClr val="tx1"/>
                </a:solidFill>
              </a:defRPr>
            </a:lvl1pPr>
          </a:lstStyle>
          <a:p>
            <a:endParaRPr lang="en-US" dirty="0"/>
          </a:p>
        </p:txBody>
      </p:sp>
      <p:sp>
        <p:nvSpPr>
          <p:cNvPr id="11" name="Slide Number Placeholder 5">
            <a:extLst>
              <a:ext uri="{FF2B5EF4-FFF2-40B4-BE49-F238E27FC236}">
                <a16:creationId xmlns:a16="http://schemas.microsoft.com/office/drawing/2014/main" id="{CFE88DA6-22B5-C6EC-3A92-C70C49CF4EDD}"/>
              </a:ext>
            </a:extLst>
          </p:cNvPr>
          <p:cNvSpPr>
            <a:spLocks noGrp="1"/>
          </p:cNvSpPr>
          <p:nvPr>
            <p:ph type="sldNum" sz="quarter" idx="12"/>
          </p:nvPr>
        </p:nvSpPr>
        <p:spPr>
          <a:xfrm>
            <a:off x="8753474" y="6356350"/>
            <a:ext cx="2743200" cy="365125"/>
          </a:xfrm>
        </p:spPr>
        <p:txBody>
          <a:bodyPr/>
          <a:lstStyle>
            <a:lvl1pPr>
              <a:defRPr>
                <a:solidFill>
                  <a:schemeClr val="tx1"/>
                </a:solidFill>
              </a:defRPr>
            </a:lvl1pPr>
          </a:lstStyle>
          <a:p>
            <a:fld id="{14C7CA72-A68C-1E4F-9363-1089F63AF23E}" type="slidenum">
              <a:rPr lang="en-US" smtClean="0"/>
              <a:pPr/>
              <a:t>‹#›</a:t>
            </a:fld>
            <a:endParaRPr lang="en-US" dirty="0"/>
          </a:p>
        </p:txBody>
      </p:sp>
    </p:spTree>
    <p:extLst>
      <p:ext uri="{BB962C8B-B14F-4D97-AF65-F5344CB8AC3E}">
        <p14:creationId xmlns:p14="http://schemas.microsoft.com/office/powerpoint/2010/main" val="142100402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6C69E7-4108-8AC0-9CDA-5CD15497992B}"/>
              </a:ext>
            </a:extLst>
          </p:cNvPr>
          <p:cNvSpPr>
            <a:spLocks noGrp="1"/>
          </p:cNvSpPr>
          <p:nvPr>
            <p:ph type="title"/>
          </p:nvPr>
        </p:nvSpPr>
        <p:spPr>
          <a:xfrm>
            <a:off x="631629" y="605882"/>
            <a:ext cx="10764837" cy="1130844"/>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D1CE51FB-BD68-A327-AF74-661F993DAA8F}"/>
              </a:ext>
            </a:extLst>
          </p:cNvPr>
          <p:cNvSpPr>
            <a:spLocks noGrp="1"/>
          </p:cNvSpPr>
          <p:nvPr>
            <p:ph type="body" idx="1"/>
          </p:nvPr>
        </p:nvSpPr>
        <p:spPr>
          <a:xfrm>
            <a:off x="631629" y="1825625"/>
            <a:ext cx="10764838" cy="4351338"/>
          </a:xfrm>
          <a:prstGeom prst="rect">
            <a:avLst/>
          </a:prstGeom>
        </p:spPr>
        <p:txBody>
          <a:bodyPr vert="horz" lIns="91440" tIns="45720" rIns="91440" bIns="45720" rtlCol="0">
            <a:normAutofit/>
          </a:bodyPr>
          <a:lstStyle/>
          <a:p>
            <a:pPr lvl="0"/>
            <a:r>
              <a:rPr lang="en-US" dirty="0"/>
              <a:t>Sub heading</a:t>
            </a:r>
          </a:p>
          <a:p>
            <a:pPr lvl="1"/>
            <a:r>
              <a:rPr lang="en-US" dirty="0"/>
              <a:t>Heading</a:t>
            </a:r>
          </a:p>
          <a:p>
            <a:pPr lvl="2"/>
            <a:r>
              <a:rPr lang="en-US" dirty="0"/>
              <a:t>Body copy</a:t>
            </a:r>
          </a:p>
          <a:p>
            <a:pPr lvl="3"/>
            <a:r>
              <a:rPr lang="en-US" dirty="0"/>
              <a:t>Bullet point</a:t>
            </a:r>
          </a:p>
        </p:txBody>
      </p:sp>
      <p:sp>
        <p:nvSpPr>
          <p:cNvPr id="4" name="Date Placeholder 3">
            <a:extLst>
              <a:ext uri="{FF2B5EF4-FFF2-40B4-BE49-F238E27FC236}">
                <a16:creationId xmlns:a16="http://schemas.microsoft.com/office/drawing/2014/main" id="{1D4EDE83-4DA7-1917-EFE8-8C7452F093A9}"/>
              </a:ext>
            </a:extLst>
          </p:cNvPr>
          <p:cNvSpPr>
            <a:spLocks noGrp="1"/>
          </p:cNvSpPr>
          <p:nvPr>
            <p:ph type="dt" sz="half" idx="2"/>
          </p:nvPr>
        </p:nvSpPr>
        <p:spPr>
          <a:xfrm>
            <a:off x="731838"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13DFD8-2A79-DF44-9DFE-19EA013FB77A}" type="datetimeFigureOut">
              <a:rPr lang="en-US" smtClean="0"/>
              <a:t>5/15/23</a:t>
            </a:fld>
            <a:endParaRPr lang="en-US"/>
          </a:p>
        </p:txBody>
      </p:sp>
      <p:sp>
        <p:nvSpPr>
          <p:cNvPr id="5" name="Footer Placeholder 4">
            <a:extLst>
              <a:ext uri="{FF2B5EF4-FFF2-40B4-BE49-F238E27FC236}">
                <a16:creationId xmlns:a16="http://schemas.microsoft.com/office/drawing/2014/main" id="{34DAFB42-7645-1429-5371-507CF6EB6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5DD18C6-273F-3502-C9EF-E2FA3866C1ED}"/>
              </a:ext>
            </a:extLst>
          </p:cNvPr>
          <p:cNvSpPr>
            <a:spLocks noGrp="1"/>
          </p:cNvSpPr>
          <p:nvPr>
            <p:ph type="sldNum" sz="quarter" idx="4"/>
          </p:nvPr>
        </p:nvSpPr>
        <p:spPr>
          <a:xfrm>
            <a:off x="8753474"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C7CA72-A68C-1E4F-9363-1089F63AF23E}" type="slidenum">
              <a:rPr lang="en-US" smtClean="0"/>
              <a:t>‹#›</a:t>
            </a:fld>
            <a:endParaRPr lang="en-US"/>
          </a:p>
        </p:txBody>
      </p:sp>
    </p:spTree>
    <p:extLst>
      <p:ext uri="{BB962C8B-B14F-4D97-AF65-F5344CB8AC3E}">
        <p14:creationId xmlns:p14="http://schemas.microsoft.com/office/powerpoint/2010/main" val="2063512494"/>
      </p:ext>
    </p:extLst>
  </p:cSld>
  <p:clrMap bg1="lt1" tx1="dk1" bg2="lt2" tx2="dk2" accent1="accent1" accent2="accent2" accent3="accent3" accent4="accent4" accent5="accent5" accent6="accent6" hlink="hlink" folHlink="folHlink"/>
  <p:sldLayoutIdLst>
    <p:sldLayoutId id="2147483686" r:id="rId1"/>
    <p:sldLayoutId id="2147484083" r:id="rId2"/>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800" kern="1200">
          <a:solidFill>
            <a:schemeClr val="tx1"/>
          </a:solidFill>
          <a:latin typeface="+mn-lt"/>
          <a:ea typeface="+mn-ea"/>
          <a:cs typeface="+mn-cs"/>
        </a:defRPr>
      </a:lvl1pPr>
      <a:lvl2pPr marL="0" indent="0" algn="l" defTabSz="914400" rtl="0" eaLnBrk="1" latinLnBrk="0" hangingPunct="1">
        <a:lnSpc>
          <a:spcPct val="90000"/>
        </a:lnSpc>
        <a:spcBef>
          <a:spcPts val="500"/>
        </a:spcBef>
        <a:spcAft>
          <a:spcPts val="600"/>
        </a:spcAft>
        <a:buFontTx/>
        <a:buNone/>
        <a:defRPr sz="2400" b="1" kern="1200">
          <a:solidFill>
            <a:schemeClr val="tx1"/>
          </a:solidFill>
          <a:latin typeface="+mn-lt"/>
          <a:ea typeface="+mn-ea"/>
          <a:cs typeface="+mn-cs"/>
        </a:defRPr>
      </a:lvl2pPr>
      <a:lvl3pPr marL="0" indent="0" algn="l" defTabSz="914400" rtl="0" eaLnBrk="1" latinLnBrk="0" hangingPunct="1">
        <a:lnSpc>
          <a:spcPct val="90000"/>
        </a:lnSpc>
        <a:spcBef>
          <a:spcPts val="100"/>
        </a:spcBef>
        <a:spcAft>
          <a:spcPts val="200"/>
        </a:spcAft>
        <a:buFontTx/>
        <a:buNone/>
        <a:defRPr sz="1800" kern="1200">
          <a:solidFill>
            <a:schemeClr val="tx1"/>
          </a:solidFill>
          <a:latin typeface="+mn-lt"/>
          <a:ea typeface="+mn-ea"/>
          <a:cs typeface="+mn-cs"/>
        </a:defRPr>
      </a:lvl3pPr>
      <a:lvl4pPr marL="126000" indent="-126000" algn="l" defTabSz="914400" rtl="0" eaLnBrk="1" latinLnBrk="0" hangingPunct="1">
        <a:lnSpc>
          <a:spcPct val="90000"/>
        </a:lnSpc>
        <a:spcBef>
          <a:spcPts val="3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4702" userDrawn="1">
          <p15:clr>
            <a:srgbClr val="F26B43"/>
          </p15:clr>
        </p15:guide>
        <p15:guide id="4" pos="5541" userDrawn="1">
          <p15:clr>
            <a:srgbClr val="F26B43"/>
          </p15:clr>
        </p15:guide>
        <p15:guide id="5" pos="6403" userDrawn="1">
          <p15:clr>
            <a:srgbClr val="F26B43"/>
          </p15:clr>
        </p15:guide>
        <p15:guide id="6" pos="7242" userDrawn="1">
          <p15:clr>
            <a:srgbClr val="F26B43"/>
          </p15:clr>
        </p15:guide>
        <p15:guide id="7" pos="3001" userDrawn="1">
          <p15:clr>
            <a:srgbClr val="F26B43"/>
          </p15:clr>
        </p15:guide>
        <p15:guide id="8" pos="2162" userDrawn="1">
          <p15:clr>
            <a:srgbClr val="F26B43"/>
          </p15:clr>
        </p15:guide>
        <p15:guide id="9" pos="1323" userDrawn="1">
          <p15:clr>
            <a:srgbClr val="F26B43"/>
          </p15:clr>
        </p15:guide>
        <p15:guide id="10" pos="461" userDrawn="1">
          <p15:clr>
            <a:srgbClr val="F26B43"/>
          </p15:clr>
        </p15:guide>
        <p15:guide id="11" orient="horz" pos="1797" userDrawn="1">
          <p15:clr>
            <a:srgbClr val="F26B43"/>
          </p15:clr>
        </p15:guide>
        <p15:guide id="12" orient="horz" pos="1094" userDrawn="1">
          <p15:clr>
            <a:srgbClr val="F26B43"/>
          </p15:clr>
        </p15:guide>
        <p15:guide id="13" orient="horz" pos="436" userDrawn="1">
          <p15:clr>
            <a:srgbClr val="F26B43"/>
          </p15:clr>
        </p15:guide>
        <p15:guide id="14" orient="horz" pos="2523" userDrawn="1">
          <p15:clr>
            <a:srgbClr val="F26B43"/>
          </p15:clr>
        </p15:guide>
        <p15:guide id="15" orient="horz" pos="3249" userDrawn="1">
          <p15:clr>
            <a:srgbClr val="F26B43"/>
          </p15:clr>
        </p15:guide>
        <p15:guide id="16" orient="horz" pos="388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BF9C2C5-D74A-3F33-1477-53EE1208AB82}"/>
              </a:ext>
            </a:extLst>
          </p:cNvPr>
          <p:cNvSpPr>
            <a:spLocks noGrp="1"/>
          </p:cNvSpPr>
          <p:nvPr>
            <p:ph type="subTitle" idx="1"/>
          </p:nvPr>
        </p:nvSpPr>
        <p:spPr/>
        <p:txBody>
          <a:bodyPr/>
          <a:lstStyle/>
          <a:p>
            <a:r>
              <a:rPr lang="en-US" dirty="0"/>
              <a:t>Instructions and best practices. (how to use this file)</a:t>
            </a:r>
          </a:p>
        </p:txBody>
      </p:sp>
      <p:sp>
        <p:nvSpPr>
          <p:cNvPr id="2" name="Title 1">
            <a:extLst>
              <a:ext uri="{FF2B5EF4-FFF2-40B4-BE49-F238E27FC236}">
                <a16:creationId xmlns:a16="http://schemas.microsoft.com/office/drawing/2014/main" id="{368E2972-8AC2-6355-CE00-C2826A643274}"/>
              </a:ext>
            </a:extLst>
          </p:cNvPr>
          <p:cNvSpPr>
            <a:spLocks noGrp="1"/>
          </p:cNvSpPr>
          <p:nvPr>
            <p:ph type="title"/>
          </p:nvPr>
        </p:nvSpPr>
        <p:spPr/>
        <p:txBody>
          <a:bodyPr/>
          <a:lstStyle/>
          <a:p>
            <a:r>
              <a:rPr lang="en-US" dirty="0"/>
              <a:t>Make your presentation stand out.</a:t>
            </a:r>
          </a:p>
        </p:txBody>
      </p:sp>
    </p:spTree>
    <p:extLst>
      <p:ext uri="{BB962C8B-B14F-4D97-AF65-F5344CB8AC3E}">
        <p14:creationId xmlns:p14="http://schemas.microsoft.com/office/powerpoint/2010/main" val="3334093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2672526" cy="646331"/>
          </a:xfrm>
          <a:prstGeom prst="rect">
            <a:avLst/>
          </a:prstGeom>
          <a:noFill/>
        </p:spPr>
        <p:txBody>
          <a:bodyPr wrap="none" rtlCol="0">
            <a:spAutoFit/>
          </a:bodyPr>
          <a:lstStyle/>
          <a:p>
            <a:r>
              <a:rPr lang="en-US" sz="3600" dirty="0"/>
              <a:t>Instructions:</a:t>
            </a:r>
          </a:p>
        </p:txBody>
      </p:sp>
      <p:sp>
        <p:nvSpPr>
          <p:cNvPr id="5" name="TextBox 4">
            <a:extLst>
              <a:ext uri="{FF2B5EF4-FFF2-40B4-BE49-F238E27FC236}">
                <a16:creationId xmlns:a16="http://schemas.microsoft.com/office/drawing/2014/main" id="{3F6E8321-9BFC-B2E2-56D9-96320C0AD9D0}"/>
              </a:ext>
            </a:extLst>
          </p:cNvPr>
          <p:cNvSpPr txBox="1"/>
          <p:nvPr/>
        </p:nvSpPr>
        <p:spPr>
          <a:xfrm>
            <a:off x="658264" y="1646135"/>
            <a:ext cx="4208704" cy="4247317"/>
          </a:xfrm>
          <a:prstGeom prst="rect">
            <a:avLst/>
          </a:prstGeom>
          <a:noFill/>
        </p:spPr>
        <p:txBody>
          <a:bodyPr wrap="square" rtlCol="0">
            <a:spAutoFit/>
          </a:bodyPr>
          <a:lstStyle/>
          <a:p>
            <a:r>
              <a:rPr lang="en-US" b="1" dirty="0"/>
              <a:t>This PowerPoint template has been set-up to optimize your workflow; keeping everything consistent, organized and inline with </a:t>
            </a:r>
            <a:r>
              <a:rPr lang="en-US" b="1" dirty="0" err="1"/>
              <a:t>GreenShield’s</a:t>
            </a:r>
            <a:r>
              <a:rPr lang="en-US" b="1" dirty="0"/>
              <a:t> new brand standards.</a:t>
            </a:r>
          </a:p>
          <a:p>
            <a:endParaRPr lang="en-US" dirty="0"/>
          </a:p>
          <a:p>
            <a:pPr marL="285750" indent="-285750">
              <a:buFont typeface="Arial" panose="020B0604020202020204" pitchFamily="34" charset="0"/>
              <a:buChar char="•"/>
            </a:pPr>
            <a:r>
              <a:rPr lang="en-US" dirty="0"/>
              <a:t>Choose from multiple preset layouts for a modular design.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Easily set your text, </a:t>
            </a:r>
            <a:r>
              <a:rPr lang="en-US" dirty="0" err="1"/>
              <a:t>colours</a:t>
            </a:r>
            <a:r>
              <a:rPr lang="en-US" dirty="0"/>
              <a:t>, and graphic elements with preset styles.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 a-la-carte </a:t>
            </a:r>
            <a:r>
              <a:rPr lang="en-US" dirty="0" err="1"/>
              <a:t>GreenShield</a:t>
            </a:r>
            <a:r>
              <a:rPr lang="en-US" dirty="0"/>
              <a:t> boilerplate slides to assist your narrative and talking points.</a:t>
            </a:r>
          </a:p>
        </p:txBody>
      </p:sp>
      <p:grpSp>
        <p:nvGrpSpPr>
          <p:cNvPr id="20" name="Group 19">
            <a:extLst>
              <a:ext uri="{FF2B5EF4-FFF2-40B4-BE49-F238E27FC236}">
                <a16:creationId xmlns:a16="http://schemas.microsoft.com/office/drawing/2014/main" id="{506C10AA-C700-D181-D57D-3E738B6A39F2}"/>
              </a:ext>
            </a:extLst>
          </p:cNvPr>
          <p:cNvGrpSpPr/>
          <p:nvPr/>
        </p:nvGrpSpPr>
        <p:grpSpPr>
          <a:xfrm>
            <a:off x="5902960" y="1551433"/>
            <a:ext cx="5630776" cy="4460891"/>
            <a:chOff x="5659120" y="1432561"/>
            <a:chExt cx="5874616" cy="4724400"/>
          </a:xfrm>
        </p:grpSpPr>
        <p:sp>
          <p:nvSpPr>
            <p:cNvPr id="21" name="Rectangle 20">
              <a:extLst>
                <a:ext uri="{FF2B5EF4-FFF2-40B4-BE49-F238E27FC236}">
                  <a16:creationId xmlns:a16="http://schemas.microsoft.com/office/drawing/2014/main" id="{222C482A-5933-781B-1F7C-C5DCB9090672}"/>
                </a:ext>
              </a:extLst>
            </p:cNvPr>
            <p:cNvSpPr/>
            <p:nvPr/>
          </p:nvSpPr>
          <p:spPr>
            <a:xfrm>
              <a:off x="5913120" y="1646135"/>
              <a:ext cx="5374640" cy="326114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picture containing text, electronics, display, screenshot&#10;&#10;Description automatically generated">
              <a:extLst>
                <a:ext uri="{FF2B5EF4-FFF2-40B4-BE49-F238E27FC236}">
                  <a16:creationId xmlns:a16="http://schemas.microsoft.com/office/drawing/2014/main" id="{651913E5-BC85-1988-DC97-9FB66DCF6C0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659120" y="1432561"/>
              <a:ext cx="5874616" cy="4724400"/>
            </a:xfrm>
            <a:prstGeom prst="rect">
              <a:avLst/>
            </a:prstGeom>
          </p:spPr>
        </p:pic>
      </p:grpSp>
      <p:pic>
        <p:nvPicPr>
          <p:cNvPr id="23" name="Picture 22" descr="Graphical user interface, background pattern&#10;&#10;Description automatically generated">
            <a:extLst>
              <a:ext uri="{FF2B5EF4-FFF2-40B4-BE49-F238E27FC236}">
                <a16:creationId xmlns:a16="http://schemas.microsoft.com/office/drawing/2014/main" id="{C7A93C0D-0260-2245-911F-1811D6C231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06944" y="1894340"/>
            <a:ext cx="4995740" cy="2799947"/>
          </a:xfrm>
          <a:prstGeom prst="rect">
            <a:avLst/>
          </a:prstGeom>
        </p:spPr>
      </p:pic>
    </p:spTree>
    <p:extLst>
      <p:ext uri="{BB962C8B-B14F-4D97-AF65-F5344CB8AC3E}">
        <p14:creationId xmlns:p14="http://schemas.microsoft.com/office/powerpoint/2010/main" val="2766523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4314001" cy="646331"/>
          </a:xfrm>
          <a:prstGeom prst="rect">
            <a:avLst/>
          </a:prstGeom>
          <a:noFill/>
        </p:spPr>
        <p:txBody>
          <a:bodyPr wrap="none" rtlCol="0">
            <a:spAutoFit/>
          </a:bodyPr>
          <a:lstStyle/>
          <a:p>
            <a:r>
              <a:rPr lang="en-US" sz="3600" dirty="0"/>
              <a:t>Preset slide layouts.</a:t>
            </a:r>
          </a:p>
        </p:txBody>
      </p:sp>
      <p:pic>
        <p:nvPicPr>
          <p:cNvPr id="3" name="Picture 2">
            <a:extLst>
              <a:ext uri="{FF2B5EF4-FFF2-40B4-BE49-F238E27FC236}">
                <a16:creationId xmlns:a16="http://schemas.microsoft.com/office/drawing/2014/main" id="{D3788167-0514-DD34-2F94-BAB06BE1B36D}"/>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6095999" y="1738881"/>
            <a:ext cx="5450634" cy="4424812"/>
          </a:xfrm>
          <a:prstGeom prst="rect">
            <a:avLst/>
          </a:prstGeom>
        </p:spPr>
      </p:pic>
      <p:sp>
        <p:nvSpPr>
          <p:cNvPr id="6" name="TextBox 5">
            <a:extLst>
              <a:ext uri="{FF2B5EF4-FFF2-40B4-BE49-F238E27FC236}">
                <a16:creationId xmlns:a16="http://schemas.microsoft.com/office/drawing/2014/main" id="{9F3A5949-772F-ECE1-0425-3BE8A97AD3A0}"/>
              </a:ext>
            </a:extLst>
          </p:cNvPr>
          <p:cNvSpPr txBox="1"/>
          <p:nvPr/>
        </p:nvSpPr>
        <p:spPr>
          <a:xfrm>
            <a:off x="658265" y="1646135"/>
            <a:ext cx="4105823" cy="4801314"/>
          </a:xfrm>
          <a:prstGeom prst="rect">
            <a:avLst/>
          </a:prstGeom>
          <a:noFill/>
        </p:spPr>
        <p:txBody>
          <a:bodyPr wrap="square" rtlCol="0">
            <a:spAutoFit/>
          </a:bodyPr>
          <a:lstStyle/>
          <a:p>
            <a:pPr marL="285750" indent="-285750">
              <a:buFont typeface="Arial" panose="020B0604020202020204" pitchFamily="34" charset="0"/>
              <a:buChar char="•"/>
            </a:pPr>
            <a:r>
              <a:rPr lang="en-US" dirty="0"/>
              <a:t>Under the “Home” tab in the top left you will find a button labeled “layout”.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Click this button to choose a preset layout that best suits your content.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Here you will find organized sections based on slide type (title page, section divider, content slides, GS boilerplate).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Choose a layout that will best suit your slide content. Click your chosen layout and the slide will automatically populate with placeholder elements.</a:t>
            </a:r>
          </a:p>
        </p:txBody>
      </p:sp>
      <p:sp>
        <p:nvSpPr>
          <p:cNvPr id="7" name="TextBox 6">
            <a:extLst>
              <a:ext uri="{FF2B5EF4-FFF2-40B4-BE49-F238E27FC236}">
                <a16:creationId xmlns:a16="http://schemas.microsoft.com/office/drawing/2014/main" id="{87B8DB1D-4DA0-9B8D-8DC9-32510ED8012E}"/>
              </a:ext>
            </a:extLst>
          </p:cNvPr>
          <p:cNvSpPr txBox="1"/>
          <p:nvPr/>
        </p:nvSpPr>
        <p:spPr>
          <a:xfrm>
            <a:off x="5525232" y="701982"/>
            <a:ext cx="1573657" cy="338554"/>
          </a:xfrm>
          <a:prstGeom prst="rect">
            <a:avLst/>
          </a:prstGeom>
          <a:noFill/>
        </p:spPr>
        <p:txBody>
          <a:bodyPr wrap="square" rtlCol="0">
            <a:spAutoFit/>
          </a:bodyPr>
          <a:lstStyle/>
          <a:p>
            <a:pPr algn="ctr"/>
            <a:r>
              <a:rPr lang="en-US" sz="1600" b="1" dirty="0">
                <a:solidFill>
                  <a:srgbClr val="FF0000"/>
                </a:solidFill>
              </a:rPr>
              <a:t>Home Tab</a:t>
            </a:r>
          </a:p>
        </p:txBody>
      </p:sp>
      <p:sp>
        <p:nvSpPr>
          <p:cNvPr id="8" name="TextBox 7">
            <a:extLst>
              <a:ext uri="{FF2B5EF4-FFF2-40B4-BE49-F238E27FC236}">
                <a16:creationId xmlns:a16="http://schemas.microsoft.com/office/drawing/2014/main" id="{8FFD18CF-677A-9667-EBF1-63316CEADD94}"/>
              </a:ext>
            </a:extLst>
          </p:cNvPr>
          <p:cNvSpPr txBox="1"/>
          <p:nvPr/>
        </p:nvSpPr>
        <p:spPr>
          <a:xfrm>
            <a:off x="7177053" y="692150"/>
            <a:ext cx="2114431" cy="338554"/>
          </a:xfrm>
          <a:prstGeom prst="rect">
            <a:avLst/>
          </a:prstGeom>
          <a:noFill/>
        </p:spPr>
        <p:txBody>
          <a:bodyPr wrap="square" rtlCol="0">
            <a:spAutoFit/>
          </a:bodyPr>
          <a:lstStyle/>
          <a:p>
            <a:pPr algn="ctr"/>
            <a:r>
              <a:rPr lang="en-US" sz="1600" b="1" dirty="0">
                <a:solidFill>
                  <a:srgbClr val="FF0000"/>
                </a:solidFill>
              </a:rPr>
              <a:t>Layout Button</a:t>
            </a:r>
          </a:p>
        </p:txBody>
      </p:sp>
      <p:cxnSp>
        <p:nvCxnSpPr>
          <p:cNvPr id="10" name="Straight Arrow Connector 9">
            <a:extLst>
              <a:ext uri="{FF2B5EF4-FFF2-40B4-BE49-F238E27FC236}">
                <a16:creationId xmlns:a16="http://schemas.microsoft.com/office/drawing/2014/main" id="{E36CCA5A-6421-9CF5-60E3-7EB3747D52EE}"/>
              </a:ext>
            </a:extLst>
          </p:cNvPr>
          <p:cNvCxnSpPr>
            <a:cxnSpLocks/>
          </p:cNvCxnSpPr>
          <p:nvPr/>
        </p:nvCxnSpPr>
        <p:spPr>
          <a:xfrm flipH="1">
            <a:off x="6312060" y="1145878"/>
            <a:ext cx="1" cy="4216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E81ACC-57D8-F677-917B-79FC8B02F63D}"/>
              </a:ext>
            </a:extLst>
          </p:cNvPr>
          <p:cNvCxnSpPr>
            <a:cxnSpLocks/>
          </p:cNvCxnSpPr>
          <p:nvPr/>
        </p:nvCxnSpPr>
        <p:spPr>
          <a:xfrm>
            <a:off x="7885221" y="1145878"/>
            <a:ext cx="0" cy="7517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EC16570-05CD-9C89-8194-0A895E3503D2}"/>
              </a:ext>
            </a:extLst>
          </p:cNvPr>
          <p:cNvSpPr txBox="1"/>
          <p:nvPr/>
        </p:nvSpPr>
        <p:spPr>
          <a:xfrm>
            <a:off x="9160913" y="2107995"/>
            <a:ext cx="2502016" cy="338554"/>
          </a:xfrm>
          <a:prstGeom prst="rect">
            <a:avLst/>
          </a:prstGeom>
          <a:noFill/>
        </p:spPr>
        <p:txBody>
          <a:bodyPr wrap="square" rtlCol="0">
            <a:spAutoFit/>
          </a:bodyPr>
          <a:lstStyle/>
          <a:p>
            <a:r>
              <a:rPr lang="en-US" sz="1600" b="1" dirty="0">
                <a:solidFill>
                  <a:srgbClr val="FF0000"/>
                </a:solidFill>
              </a:rPr>
              <a:t>Section (slide type)</a:t>
            </a:r>
          </a:p>
        </p:txBody>
      </p:sp>
      <p:cxnSp>
        <p:nvCxnSpPr>
          <p:cNvPr id="15" name="Straight Arrow Connector 14">
            <a:extLst>
              <a:ext uri="{FF2B5EF4-FFF2-40B4-BE49-F238E27FC236}">
                <a16:creationId xmlns:a16="http://schemas.microsoft.com/office/drawing/2014/main" id="{11767AAE-BF02-4F6F-6DFC-BEFA5F7B0A88}"/>
              </a:ext>
            </a:extLst>
          </p:cNvPr>
          <p:cNvCxnSpPr>
            <a:cxnSpLocks/>
          </p:cNvCxnSpPr>
          <p:nvPr/>
        </p:nvCxnSpPr>
        <p:spPr>
          <a:xfrm flipH="1">
            <a:off x="8481455" y="2292661"/>
            <a:ext cx="482031"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63861E5-3BA1-755D-6825-6DF03E3C779D}"/>
              </a:ext>
            </a:extLst>
          </p:cNvPr>
          <p:cNvSpPr txBox="1"/>
          <p:nvPr/>
        </p:nvSpPr>
        <p:spPr>
          <a:xfrm>
            <a:off x="9160913" y="3032227"/>
            <a:ext cx="2114431" cy="338554"/>
          </a:xfrm>
          <a:prstGeom prst="rect">
            <a:avLst/>
          </a:prstGeom>
          <a:noFill/>
        </p:spPr>
        <p:txBody>
          <a:bodyPr wrap="square" rtlCol="0">
            <a:spAutoFit/>
          </a:bodyPr>
          <a:lstStyle/>
          <a:p>
            <a:r>
              <a:rPr lang="en-US" sz="1600" b="1" dirty="0">
                <a:solidFill>
                  <a:srgbClr val="FF0000"/>
                </a:solidFill>
              </a:rPr>
              <a:t>Preset Slides</a:t>
            </a:r>
          </a:p>
        </p:txBody>
      </p:sp>
      <p:cxnSp>
        <p:nvCxnSpPr>
          <p:cNvPr id="21" name="Straight Arrow Connector 20">
            <a:extLst>
              <a:ext uri="{FF2B5EF4-FFF2-40B4-BE49-F238E27FC236}">
                <a16:creationId xmlns:a16="http://schemas.microsoft.com/office/drawing/2014/main" id="{D9FA4AB6-6DF8-4115-154A-724542877C35}"/>
              </a:ext>
            </a:extLst>
          </p:cNvPr>
          <p:cNvCxnSpPr>
            <a:cxnSpLocks/>
          </p:cNvCxnSpPr>
          <p:nvPr/>
        </p:nvCxnSpPr>
        <p:spPr>
          <a:xfrm flipH="1">
            <a:off x="8481455" y="3216893"/>
            <a:ext cx="482031"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6759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3672800" cy="646331"/>
          </a:xfrm>
          <a:prstGeom prst="rect">
            <a:avLst/>
          </a:prstGeom>
          <a:noFill/>
        </p:spPr>
        <p:txBody>
          <a:bodyPr wrap="none" rtlCol="0">
            <a:spAutoFit/>
          </a:bodyPr>
          <a:lstStyle/>
          <a:p>
            <a:r>
              <a:rPr lang="en-US" sz="3600" dirty="0"/>
              <a:t>Using the theme.</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1754326"/>
          </a:xfrm>
          <a:prstGeom prst="rect">
            <a:avLst/>
          </a:prstGeom>
          <a:noFill/>
        </p:spPr>
        <p:txBody>
          <a:bodyPr wrap="square" rtlCol="0">
            <a:spAutoFit/>
          </a:bodyPr>
          <a:lstStyle/>
          <a:p>
            <a:r>
              <a:rPr lang="en-US" b="1" dirty="0"/>
              <a:t>To remain consistent and on brand (especially with our </a:t>
            </a:r>
            <a:r>
              <a:rPr lang="en-US" b="1" dirty="0" err="1"/>
              <a:t>colours</a:t>
            </a:r>
            <a:r>
              <a:rPr lang="en-US" b="1" dirty="0"/>
              <a:t>), please use </a:t>
            </a:r>
            <a:r>
              <a:rPr lang="en-US" b="1" dirty="0" err="1"/>
              <a:t>GreenShield</a:t>
            </a:r>
            <a:r>
              <a:rPr lang="en-US" b="1" dirty="0"/>
              <a:t> specific </a:t>
            </a:r>
            <a:r>
              <a:rPr lang="en-US" b="1" dirty="0" err="1"/>
              <a:t>colours</a:t>
            </a:r>
            <a:r>
              <a:rPr lang="en-US" b="1" dirty="0"/>
              <a:t> and fonts when </a:t>
            </a:r>
            <a:r>
              <a:rPr lang="en-US" b="1" dirty="0">
                <a:solidFill>
                  <a:srgbClr val="00544E"/>
                </a:solidFill>
              </a:rPr>
              <a:t>using</a:t>
            </a:r>
            <a:r>
              <a:rPr lang="en-US" b="1" dirty="0"/>
              <a:t> and creating new assets. Preset characteristics have been established in the theme.</a:t>
            </a:r>
          </a:p>
        </p:txBody>
      </p:sp>
      <p:pic>
        <p:nvPicPr>
          <p:cNvPr id="24" name="Picture 23" descr="Graphical user interface, application, Word&#10;&#10;Description automatically generated">
            <a:extLst>
              <a:ext uri="{FF2B5EF4-FFF2-40B4-BE49-F238E27FC236}">
                <a16:creationId xmlns:a16="http://schemas.microsoft.com/office/drawing/2014/main" id="{B10CC8AD-4337-7FBE-4FC3-7C687077A09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77854" y="4784048"/>
            <a:ext cx="10794385" cy="1716576"/>
          </a:xfrm>
          <a:prstGeom prst="rect">
            <a:avLst/>
          </a:prstGeom>
        </p:spPr>
      </p:pic>
      <p:sp>
        <p:nvSpPr>
          <p:cNvPr id="28" name="TextBox 27">
            <a:extLst>
              <a:ext uri="{FF2B5EF4-FFF2-40B4-BE49-F238E27FC236}">
                <a16:creationId xmlns:a16="http://schemas.microsoft.com/office/drawing/2014/main" id="{3DD157CC-34FE-8BD9-7214-291C795FF945}"/>
              </a:ext>
            </a:extLst>
          </p:cNvPr>
          <p:cNvSpPr txBox="1"/>
          <p:nvPr/>
        </p:nvSpPr>
        <p:spPr>
          <a:xfrm>
            <a:off x="5415896" y="1646135"/>
            <a:ext cx="6117840" cy="2308324"/>
          </a:xfrm>
          <a:prstGeom prst="rect">
            <a:avLst/>
          </a:prstGeom>
          <a:noFill/>
        </p:spPr>
        <p:txBody>
          <a:bodyPr wrap="square">
            <a:spAutoFit/>
          </a:bodyPr>
          <a:lstStyle/>
          <a:p>
            <a:pPr marL="285750" indent="-285750">
              <a:buFont typeface="Arial" panose="020B0604020202020204" pitchFamily="34" charset="0"/>
              <a:buChar char="•"/>
            </a:pPr>
            <a:r>
              <a:rPr lang="en-US" dirty="0"/>
              <a:t>Under the “Design” tab, you will find the office themes.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Hover over “office themes”, click the dropdown menu, hover over </a:t>
            </a:r>
            <a:r>
              <a:rPr lang="en-US" dirty="0" err="1"/>
              <a:t>colours</a:t>
            </a:r>
            <a:r>
              <a:rPr lang="en-US" dirty="0"/>
              <a:t> and ensure “</a:t>
            </a:r>
            <a:r>
              <a:rPr lang="en-US" b="1" dirty="0" err="1"/>
              <a:t>GreenShield</a:t>
            </a:r>
            <a:r>
              <a:rPr lang="en-US" b="1" dirty="0"/>
              <a:t> Theme</a:t>
            </a:r>
            <a:r>
              <a:rPr lang="en-US" dirty="0"/>
              <a:t>” is selected.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Hover over “office themes”, click the drop down menu, hover over fonts and ensure “</a:t>
            </a:r>
            <a:r>
              <a:rPr lang="en-US" b="1" dirty="0"/>
              <a:t>Arial</a:t>
            </a:r>
            <a:r>
              <a:rPr lang="en-US" dirty="0"/>
              <a:t>” is selected.</a:t>
            </a:r>
          </a:p>
        </p:txBody>
      </p:sp>
      <p:sp>
        <p:nvSpPr>
          <p:cNvPr id="31" name="TextBox 30">
            <a:extLst>
              <a:ext uri="{FF2B5EF4-FFF2-40B4-BE49-F238E27FC236}">
                <a16:creationId xmlns:a16="http://schemas.microsoft.com/office/drawing/2014/main" id="{EE74B75A-E75D-0758-0533-E56FE7A7BBF2}"/>
              </a:ext>
            </a:extLst>
          </p:cNvPr>
          <p:cNvSpPr txBox="1"/>
          <p:nvPr/>
        </p:nvSpPr>
        <p:spPr>
          <a:xfrm>
            <a:off x="1278352" y="3790566"/>
            <a:ext cx="1573657" cy="338554"/>
          </a:xfrm>
          <a:prstGeom prst="rect">
            <a:avLst/>
          </a:prstGeom>
          <a:noFill/>
        </p:spPr>
        <p:txBody>
          <a:bodyPr wrap="square" rtlCol="0">
            <a:spAutoFit/>
          </a:bodyPr>
          <a:lstStyle/>
          <a:p>
            <a:pPr algn="ctr"/>
            <a:r>
              <a:rPr lang="en-US" sz="1600" b="1" dirty="0">
                <a:solidFill>
                  <a:srgbClr val="FF0000"/>
                </a:solidFill>
              </a:rPr>
              <a:t>1. Design Tab</a:t>
            </a:r>
          </a:p>
        </p:txBody>
      </p:sp>
      <p:cxnSp>
        <p:nvCxnSpPr>
          <p:cNvPr id="32" name="Straight Arrow Connector 31">
            <a:extLst>
              <a:ext uri="{FF2B5EF4-FFF2-40B4-BE49-F238E27FC236}">
                <a16:creationId xmlns:a16="http://schemas.microsoft.com/office/drawing/2014/main" id="{B4EB20AC-B330-6058-6FD5-458E8B27B793}"/>
              </a:ext>
            </a:extLst>
          </p:cNvPr>
          <p:cNvCxnSpPr>
            <a:cxnSpLocks/>
          </p:cNvCxnSpPr>
          <p:nvPr/>
        </p:nvCxnSpPr>
        <p:spPr>
          <a:xfrm flipH="1">
            <a:off x="2065180" y="4234462"/>
            <a:ext cx="1" cy="4216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CD7FBF3-4BB6-C7B7-AA17-7B6B81B68C64}"/>
              </a:ext>
            </a:extLst>
          </p:cNvPr>
          <p:cNvSpPr txBox="1"/>
          <p:nvPr/>
        </p:nvSpPr>
        <p:spPr>
          <a:xfrm>
            <a:off x="5544982" y="4308726"/>
            <a:ext cx="5679435" cy="338554"/>
          </a:xfrm>
          <a:prstGeom prst="rect">
            <a:avLst/>
          </a:prstGeom>
          <a:noFill/>
        </p:spPr>
        <p:txBody>
          <a:bodyPr wrap="square" rtlCol="0">
            <a:spAutoFit/>
          </a:bodyPr>
          <a:lstStyle/>
          <a:p>
            <a:pPr algn="ctr"/>
            <a:r>
              <a:rPr lang="en-US" sz="1600" b="1" dirty="0">
                <a:solidFill>
                  <a:srgbClr val="FF0000"/>
                </a:solidFill>
              </a:rPr>
              <a:t>2. Office Themes (drop down appears when hovering)</a:t>
            </a:r>
          </a:p>
        </p:txBody>
      </p:sp>
      <p:cxnSp>
        <p:nvCxnSpPr>
          <p:cNvPr id="34" name="Straight Arrow Connector 33">
            <a:extLst>
              <a:ext uri="{FF2B5EF4-FFF2-40B4-BE49-F238E27FC236}">
                <a16:creationId xmlns:a16="http://schemas.microsoft.com/office/drawing/2014/main" id="{CDBC64E6-F4C5-4614-A041-44CFD54B21F9}"/>
              </a:ext>
            </a:extLst>
          </p:cNvPr>
          <p:cNvCxnSpPr>
            <a:cxnSpLocks/>
          </p:cNvCxnSpPr>
          <p:nvPr/>
        </p:nvCxnSpPr>
        <p:spPr>
          <a:xfrm flipH="1">
            <a:off x="8384700" y="4752622"/>
            <a:ext cx="1" cy="4216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2CBAFB1-6DFB-6C08-59D8-BC5EAED40A38}"/>
              </a:ext>
            </a:extLst>
          </p:cNvPr>
          <p:cNvSpPr txBox="1"/>
          <p:nvPr/>
        </p:nvSpPr>
        <p:spPr>
          <a:xfrm>
            <a:off x="4731276" y="6127219"/>
            <a:ext cx="2003328" cy="584775"/>
          </a:xfrm>
          <a:prstGeom prst="rect">
            <a:avLst/>
          </a:prstGeom>
          <a:noFill/>
        </p:spPr>
        <p:txBody>
          <a:bodyPr wrap="square" rtlCol="0">
            <a:spAutoFit/>
          </a:bodyPr>
          <a:lstStyle/>
          <a:p>
            <a:pPr algn="ctr"/>
            <a:r>
              <a:rPr lang="en-US" sz="1600" b="1" dirty="0">
                <a:solidFill>
                  <a:srgbClr val="FF0000"/>
                </a:solidFill>
              </a:rPr>
              <a:t>3. </a:t>
            </a:r>
            <a:r>
              <a:rPr lang="en-US" sz="1600" b="1" dirty="0" err="1">
                <a:solidFill>
                  <a:srgbClr val="FF0000"/>
                </a:solidFill>
              </a:rPr>
              <a:t>Colour</a:t>
            </a:r>
            <a:r>
              <a:rPr lang="en-US" sz="1600" b="1" dirty="0">
                <a:solidFill>
                  <a:srgbClr val="FF0000"/>
                </a:solidFill>
              </a:rPr>
              <a:t> and</a:t>
            </a:r>
          </a:p>
          <a:p>
            <a:pPr algn="ctr"/>
            <a:r>
              <a:rPr lang="en-US" sz="1600" b="1" dirty="0">
                <a:solidFill>
                  <a:srgbClr val="FF0000"/>
                </a:solidFill>
              </a:rPr>
              <a:t>Font Selection</a:t>
            </a:r>
          </a:p>
        </p:txBody>
      </p:sp>
      <p:cxnSp>
        <p:nvCxnSpPr>
          <p:cNvPr id="36" name="Straight Arrow Connector 35">
            <a:extLst>
              <a:ext uri="{FF2B5EF4-FFF2-40B4-BE49-F238E27FC236}">
                <a16:creationId xmlns:a16="http://schemas.microsoft.com/office/drawing/2014/main" id="{F120DE1C-1AB4-38D5-8FBC-74B63083E995}"/>
              </a:ext>
            </a:extLst>
          </p:cNvPr>
          <p:cNvCxnSpPr>
            <a:cxnSpLocks/>
          </p:cNvCxnSpPr>
          <p:nvPr/>
        </p:nvCxnSpPr>
        <p:spPr>
          <a:xfrm flipV="1">
            <a:off x="6522720" y="6166754"/>
            <a:ext cx="558800" cy="21221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002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3236784" cy="646331"/>
          </a:xfrm>
          <a:prstGeom prst="rect">
            <a:avLst/>
          </a:prstGeom>
          <a:noFill/>
        </p:spPr>
        <p:txBody>
          <a:bodyPr wrap="none" rtlCol="0">
            <a:spAutoFit/>
          </a:bodyPr>
          <a:lstStyle/>
          <a:p>
            <a:r>
              <a:rPr lang="en-US" sz="3600" dirty="0"/>
              <a:t>Style your text.</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4832092"/>
          </a:xfrm>
          <a:prstGeom prst="rect">
            <a:avLst/>
          </a:prstGeom>
          <a:noFill/>
        </p:spPr>
        <p:txBody>
          <a:bodyPr wrap="square" rtlCol="0">
            <a:spAutoFit/>
          </a:bodyPr>
          <a:lstStyle/>
          <a:p>
            <a:r>
              <a:rPr lang="en-US" b="1" dirty="0"/>
              <a:t>Set text and type - Font: “Arial” </a:t>
            </a:r>
          </a:p>
          <a:p>
            <a:pPr marL="285750" indent="-285750">
              <a:buFont typeface="Arial" panose="020B0604020202020204" pitchFamily="34" charset="0"/>
              <a:buChar char="•"/>
            </a:pPr>
            <a:endParaRPr lang="en-US" dirty="0"/>
          </a:p>
          <a:p>
            <a:r>
              <a:rPr lang="en-US" b="1" dirty="0"/>
              <a:t>Text styles have already been set for you based on type of content you wish to include.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Under the “Home” tab you will find the “Indent More” or “Indent Less” buttons.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Highlight your text and click these buttons to cycle through various text styles for Section header, </a:t>
            </a:r>
            <a:r>
              <a:rPr lang="en-US" dirty="0" err="1"/>
              <a:t>Subheader</a:t>
            </a:r>
            <a:r>
              <a:rPr lang="en-US" dirty="0"/>
              <a:t>, Body copy, and Bullets.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Try to use/keep these styles as much as possible.</a:t>
            </a:r>
          </a:p>
        </p:txBody>
      </p:sp>
      <p:pic>
        <p:nvPicPr>
          <p:cNvPr id="13" name="Picture 12" descr="A screenshot of a computer&#10;&#10;Description automatically generated with medium confidence">
            <a:extLst>
              <a:ext uri="{FF2B5EF4-FFF2-40B4-BE49-F238E27FC236}">
                <a16:creationId xmlns:a16="http://schemas.microsoft.com/office/drawing/2014/main" id="{F6395D94-1DCA-A35F-C1C7-025A8B3E6F55}"/>
              </a:ext>
            </a:extLst>
          </p:cNvPr>
          <p:cNvPicPr>
            <a:picLocks noChangeAspect="1"/>
          </p:cNvPicPr>
          <p:nvPr/>
        </p:nvPicPr>
        <p:blipFill>
          <a:blip r:embed="rId2"/>
          <a:stretch>
            <a:fillRect/>
          </a:stretch>
        </p:blipFill>
        <p:spPr>
          <a:xfrm>
            <a:off x="6095999" y="1738880"/>
            <a:ext cx="5437736" cy="1156965"/>
          </a:xfrm>
          <a:prstGeom prst="rect">
            <a:avLst/>
          </a:prstGeom>
        </p:spPr>
      </p:pic>
      <p:sp>
        <p:nvSpPr>
          <p:cNvPr id="16" name="TextBox 15">
            <a:extLst>
              <a:ext uri="{FF2B5EF4-FFF2-40B4-BE49-F238E27FC236}">
                <a16:creationId xmlns:a16="http://schemas.microsoft.com/office/drawing/2014/main" id="{DF91D478-FBB0-026B-8F89-F0D31ECE7751}"/>
              </a:ext>
            </a:extLst>
          </p:cNvPr>
          <p:cNvSpPr txBox="1"/>
          <p:nvPr/>
        </p:nvSpPr>
        <p:spPr>
          <a:xfrm>
            <a:off x="6667478" y="701982"/>
            <a:ext cx="1573657" cy="338554"/>
          </a:xfrm>
          <a:prstGeom prst="rect">
            <a:avLst/>
          </a:prstGeom>
          <a:noFill/>
        </p:spPr>
        <p:txBody>
          <a:bodyPr wrap="square" rtlCol="0">
            <a:spAutoFit/>
          </a:bodyPr>
          <a:lstStyle/>
          <a:p>
            <a:pPr algn="ctr"/>
            <a:r>
              <a:rPr lang="en-US" sz="1600" b="1" dirty="0">
                <a:solidFill>
                  <a:srgbClr val="FF0000"/>
                </a:solidFill>
              </a:rPr>
              <a:t>Indent Less</a:t>
            </a:r>
          </a:p>
        </p:txBody>
      </p:sp>
      <p:cxnSp>
        <p:nvCxnSpPr>
          <p:cNvPr id="17" name="Straight Arrow Connector 16">
            <a:extLst>
              <a:ext uri="{FF2B5EF4-FFF2-40B4-BE49-F238E27FC236}">
                <a16:creationId xmlns:a16="http://schemas.microsoft.com/office/drawing/2014/main" id="{A16B3F4B-EC2F-59B7-0930-0724D2F92E44}"/>
              </a:ext>
            </a:extLst>
          </p:cNvPr>
          <p:cNvCxnSpPr>
            <a:cxnSpLocks/>
          </p:cNvCxnSpPr>
          <p:nvPr/>
        </p:nvCxnSpPr>
        <p:spPr>
          <a:xfrm>
            <a:off x="7454307" y="1145878"/>
            <a:ext cx="426499" cy="7394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C97D8A8-6950-02C0-6E79-C98647506723}"/>
              </a:ext>
            </a:extLst>
          </p:cNvPr>
          <p:cNvSpPr txBox="1"/>
          <p:nvPr/>
        </p:nvSpPr>
        <p:spPr>
          <a:xfrm>
            <a:off x="8270037" y="701982"/>
            <a:ext cx="1573657" cy="338554"/>
          </a:xfrm>
          <a:prstGeom prst="rect">
            <a:avLst/>
          </a:prstGeom>
          <a:noFill/>
        </p:spPr>
        <p:txBody>
          <a:bodyPr wrap="square" rtlCol="0">
            <a:spAutoFit/>
          </a:bodyPr>
          <a:lstStyle/>
          <a:p>
            <a:pPr algn="ctr"/>
            <a:r>
              <a:rPr lang="en-US" sz="1600" b="1" dirty="0">
                <a:solidFill>
                  <a:srgbClr val="FF0000"/>
                </a:solidFill>
              </a:rPr>
              <a:t>Indent More</a:t>
            </a:r>
          </a:p>
        </p:txBody>
      </p:sp>
      <p:cxnSp>
        <p:nvCxnSpPr>
          <p:cNvPr id="22" name="Straight Arrow Connector 21">
            <a:extLst>
              <a:ext uri="{FF2B5EF4-FFF2-40B4-BE49-F238E27FC236}">
                <a16:creationId xmlns:a16="http://schemas.microsoft.com/office/drawing/2014/main" id="{B65FF5B9-ADA6-DF4A-1CC0-EAC730EEB74D}"/>
              </a:ext>
            </a:extLst>
          </p:cNvPr>
          <p:cNvCxnSpPr>
            <a:cxnSpLocks/>
          </p:cNvCxnSpPr>
          <p:nvPr/>
        </p:nvCxnSpPr>
        <p:spPr>
          <a:xfrm flipH="1">
            <a:off x="8474698" y="1145878"/>
            <a:ext cx="582168" cy="7394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08506D4-7263-A2FE-CCAC-4C17883B30C8}"/>
              </a:ext>
            </a:extLst>
          </p:cNvPr>
          <p:cNvSpPr txBox="1"/>
          <p:nvPr/>
        </p:nvSpPr>
        <p:spPr>
          <a:xfrm>
            <a:off x="8650256" y="3594189"/>
            <a:ext cx="2740780" cy="1446550"/>
          </a:xfrm>
          <a:prstGeom prst="rect">
            <a:avLst/>
          </a:prstGeom>
          <a:noFill/>
        </p:spPr>
        <p:txBody>
          <a:bodyPr wrap="square">
            <a:spAutoFit/>
          </a:bodyPr>
          <a:lstStyle/>
          <a:p>
            <a:r>
              <a:rPr lang="en-US" sz="2800" dirty="0"/>
              <a:t>Section header</a:t>
            </a:r>
          </a:p>
          <a:p>
            <a:r>
              <a:rPr lang="en-US" sz="2400" b="1" dirty="0" err="1"/>
              <a:t>Subheader</a:t>
            </a:r>
            <a:endParaRPr lang="en-US" sz="2400" b="1" dirty="0"/>
          </a:p>
          <a:p>
            <a:r>
              <a:rPr lang="en-US" dirty="0"/>
              <a:t>Body copy</a:t>
            </a:r>
          </a:p>
          <a:p>
            <a:pPr marL="285750" indent="-285750">
              <a:buFont typeface="Arial" panose="020B0604020202020204" pitchFamily="34" charset="0"/>
              <a:buChar char="•"/>
            </a:pPr>
            <a:r>
              <a:rPr lang="en-US" dirty="0"/>
              <a:t>Bullet</a:t>
            </a:r>
          </a:p>
        </p:txBody>
      </p:sp>
      <p:sp>
        <p:nvSpPr>
          <p:cNvPr id="27" name="TextBox 26">
            <a:extLst>
              <a:ext uri="{FF2B5EF4-FFF2-40B4-BE49-F238E27FC236}">
                <a16:creationId xmlns:a16="http://schemas.microsoft.com/office/drawing/2014/main" id="{B674A110-9ADD-8DE3-CABC-2B34F8FB2902}"/>
              </a:ext>
            </a:extLst>
          </p:cNvPr>
          <p:cNvSpPr txBox="1"/>
          <p:nvPr/>
        </p:nvSpPr>
        <p:spPr>
          <a:xfrm>
            <a:off x="6043243" y="3778855"/>
            <a:ext cx="2197892" cy="1077218"/>
          </a:xfrm>
          <a:prstGeom prst="rect">
            <a:avLst/>
          </a:prstGeom>
          <a:noFill/>
        </p:spPr>
        <p:txBody>
          <a:bodyPr wrap="square" rtlCol="0">
            <a:spAutoFit/>
          </a:bodyPr>
          <a:lstStyle/>
          <a:p>
            <a:r>
              <a:rPr lang="en-US" sz="1600" b="1" dirty="0">
                <a:solidFill>
                  <a:srgbClr val="FF0000"/>
                </a:solidFill>
              </a:rPr>
              <a:t>Cycle order when clicking through the “indent” buttons</a:t>
            </a:r>
          </a:p>
          <a:p>
            <a:r>
              <a:rPr lang="en-US" sz="1600" b="1" dirty="0">
                <a:solidFill>
                  <a:srgbClr val="FF0000"/>
                </a:solidFill>
              </a:rPr>
              <a:t>(text treatment)</a:t>
            </a:r>
          </a:p>
        </p:txBody>
      </p:sp>
      <p:sp>
        <p:nvSpPr>
          <p:cNvPr id="28" name="Left Brace 27">
            <a:extLst>
              <a:ext uri="{FF2B5EF4-FFF2-40B4-BE49-F238E27FC236}">
                <a16:creationId xmlns:a16="http://schemas.microsoft.com/office/drawing/2014/main" id="{ED1BFF93-D169-DBC2-75AB-67EB688A2B08}"/>
              </a:ext>
            </a:extLst>
          </p:cNvPr>
          <p:cNvSpPr/>
          <p:nvPr/>
        </p:nvSpPr>
        <p:spPr>
          <a:xfrm>
            <a:off x="8339424" y="3656374"/>
            <a:ext cx="175558" cy="1322179"/>
          </a:xfrm>
          <a:prstGeom prst="leftBrace">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12743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3544560" cy="646331"/>
          </a:xfrm>
          <a:prstGeom prst="rect">
            <a:avLst/>
          </a:prstGeom>
          <a:noFill/>
        </p:spPr>
        <p:txBody>
          <a:bodyPr wrap="none" rtlCol="0">
            <a:spAutoFit/>
          </a:bodyPr>
          <a:lstStyle/>
          <a:p>
            <a:r>
              <a:rPr lang="en-US" sz="3600" dirty="0"/>
              <a:t>Use our </a:t>
            </a:r>
            <a:r>
              <a:rPr lang="en-US" sz="3600" dirty="0" err="1"/>
              <a:t>colours</a:t>
            </a:r>
            <a:r>
              <a:rPr lang="en-US" sz="3600" dirty="0"/>
              <a:t>.</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3970318"/>
          </a:xfrm>
          <a:prstGeom prst="rect">
            <a:avLst/>
          </a:prstGeom>
          <a:noFill/>
        </p:spPr>
        <p:txBody>
          <a:bodyPr wrap="square" rtlCol="0">
            <a:spAutoFit/>
          </a:bodyPr>
          <a:lstStyle/>
          <a:p>
            <a:r>
              <a:rPr lang="en-US" b="1" dirty="0"/>
              <a:t>Selecting the correct theme will grant easy access to our brand </a:t>
            </a:r>
            <a:r>
              <a:rPr lang="en-US" b="1" dirty="0" err="1"/>
              <a:t>colours</a:t>
            </a:r>
            <a:r>
              <a:rPr lang="en-US" b="1" dirty="0"/>
              <a:t>. (See slide 2 to set theme </a:t>
            </a:r>
            <a:r>
              <a:rPr lang="en-US" b="1" dirty="0" err="1"/>
              <a:t>colours</a:t>
            </a:r>
            <a:r>
              <a:rPr lang="en-US" b="1" dirty="0"/>
              <a:t>).</a:t>
            </a:r>
          </a:p>
          <a:p>
            <a:endParaRPr lang="en-US" dirty="0"/>
          </a:p>
          <a:p>
            <a:pPr marL="285750" indent="-285750">
              <a:buFont typeface="Arial" panose="020B0604020202020204" pitchFamily="34" charset="0"/>
              <a:buChar char="•"/>
            </a:pPr>
            <a:r>
              <a:rPr lang="en-US" dirty="0"/>
              <a:t>Change </a:t>
            </a:r>
            <a:r>
              <a:rPr lang="en-US" dirty="0" err="1"/>
              <a:t>colours</a:t>
            </a:r>
            <a:r>
              <a:rPr lang="en-US" dirty="0"/>
              <a:t> by clicking the dropdown menu for your elements (text, shapes, etc.)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Under the dropdown menu you will see “Theme Colors”. Use these </a:t>
            </a:r>
            <a:r>
              <a:rPr lang="en-US" dirty="0" err="1"/>
              <a:t>colours</a:t>
            </a:r>
            <a:r>
              <a:rPr lang="en-US" dirty="0"/>
              <a:t> at all times.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a:t>DO NOT USE </a:t>
            </a:r>
            <a:r>
              <a:rPr lang="en-US" dirty="0"/>
              <a:t>the tints and tones underneath. </a:t>
            </a:r>
          </a:p>
        </p:txBody>
      </p:sp>
      <p:pic>
        <p:nvPicPr>
          <p:cNvPr id="7" name="Picture 6" descr="A picture containing chart&#10;&#10;Description automatically generated">
            <a:extLst>
              <a:ext uri="{FF2B5EF4-FFF2-40B4-BE49-F238E27FC236}">
                <a16:creationId xmlns:a16="http://schemas.microsoft.com/office/drawing/2014/main" id="{3ACA51E2-2754-B200-C182-172FF25A153C}"/>
              </a:ext>
            </a:extLst>
          </p:cNvPr>
          <p:cNvPicPr>
            <a:picLocks noChangeAspect="1"/>
          </p:cNvPicPr>
          <p:nvPr/>
        </p:nvPicPr>
        <p:blipFill>
          <a:blip r:embed="rId2"/>
          <a:stretch>
            <a:fillRect/>
          </a:stretch>
        </p:blipFill>
        <p:spPr>
          <a:xfrm>
            <a:off x="6330545" y="2446949"/>
            <a:ext cx="2527300" cy="4000500"/>
          </a:xfrm>
          <a:prstGeom prst="rect">
            <a:avLst/>
          </a:prstGeom>
        </p:spPr>
      </p:pic>
      <p:pic>
        <p:nvPicPr>
          <p:cNvPr id="9" name="Picture 8" descr="A picture containing bar chart&#10;&#10;Description automatically generated">
            <a:extLst>
              <a:ext uri="{FF2B5EF4-FFF2-40B4-BE49-F238E27FC236}">
                <a16:creationId xmlns:a16="http://schemas.microsoft.com/office/drawing/2014/main" id="{F360E018-FC3C-2FB4-E9ED-4D294D166FD8}"/>
              </a:ext>
            </a:extLst>
          </p:cNvPr>
          <p:cNvPicPr>
            <a:picLocks noChangeAspect="1"/>
          </p:cNvPicPr>
          <p:nvPr/>
        </p:nvPicPr>
        <p:blipFill>
          <a:blip r:embed="rId3"/>
          <a:stretch>
            <a:fillRect/>
          </a:stretch>
        </p:blipFill>
        <p:spPr>
          <a:xfrm>
            <a:off x="9665021" y="2446949"/>
            <a:ext cx="1868714" cy="4000500"/>
          </a:xfrm>
          <a:prstGeom prst="rect">
            <a:avLst/>
          </a:prstGeom>
        </p:spPr>
      </p:pic>
      <p:sp>
        <p:nvSpPr>
          <p:cNvPr id="10" name="TextBox 9">
            <a:extLst>
              <a:ext uri="{FF2B5EF4-FFF2-40B4-BE49-F238E27FC236}">
                <a16:creationId xmlns:a16="http://schemas.microsoft.com/office/drawing/2014/main" id="{7628DE51-929C-F084-E235-C061CEAB8777}"/>
              </a:ext>
            </a:extLst>
          </p:cNvPr>
          <p:cNvSpPr txBox="1"/>
          <p:nvPr/>
        </p:nvSpPr>
        <p:spPr>
          <a:xfrm>
            <a:off x="5440841" y="1431676"/>
            <a:ext cx="1884973" cy="584775"/>
          </a:xfrm>
          <a:prstGeom prst="rect">
            <a:avLst/>
          </a:prstGeom>
          <a:noFill/>
        </p:spPr>
        <p:txBody>
          <a:bodyPr wrap="square" rtlCol="0">
            <a:spAutoFit/>
          </a:bodyPr>
          <a:lstStyle/>
          <a:p>
            <a:pPr algn="ctr"/>
            <a:r>
              <a:rPr lang="en-US" sz="1600" b="1" dirty="0">
                <a:solidFill>
                  <a:srgbClr val="FF0000"/>
                </a:solidFill>
              </a:rPr>
              <a:t>Text Element Dropdown Menu</a:t>
            </a:r>
          </a:p>
        </p:txBody>
      </p:sp>
      <p:cxnSp>
        <p:nvCxnSpPr>
          <p:cNvPr id="11" name="Straight Arrow Connector 10">
            <a:extLst>
              <a:ext uri="{FF2B5EF4-FFF2-40B4-BE49-F238E27FC236}">
                <a16:creationId xmlns:a16="http://schemas.microsoft.com/office/drawing/2014/main" id="{1556FC1E-E465-EB2C-7E93-5F60884F1D1D}"/>
              </a:ext>
            </a:extLst>
          </p:cNvPr>
          <p:cNvCxnSpPr>
            <a:cxnSpLocks/>
            <a:stCxn id="10" idx="2"/>
          </p:cNvCxnSpPr>
          <p:nvPr/>
        </p:nvCxnSpPr>
        <p:spPr>
          <a:xfrm>
            <a:off x="6383328" y="2016451"/>
            <a:ext cx="373716" cy="59860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C10F9A2-2A5C-7A34-D875-3A8932A0C736}"/>
              </a:ext>
            </a:extLst>
          </p:cNvPr>
          <p:cNvSpPr txBox="1"/>
          <p:nvPr/>
        </p:nvSpPr>
        <p:spPr>
          <a:xfrm>
            <a:off x="8751018" y="1431676"/>
            <a:ext cx="1884973" cy="584775"/>
          </a:xfrm>
          <a:prstGeom prst="rect">
            <a:avLst/>
          </a:prstGeom>
          <a:noFill/>
        </p:spPr>
        <p:txBody>
          <a:bodyPr wrap="square" rtlCol="0">
            <a:spAutoFit/>
          </a:bodyPr>
          <a:lstStyle/>
          <a:p>
            <a:pPr algn="ctr"/>
            <a:r>
              <a:rPr lang="en-US" sz="1600" b="1" dirty="0">
                <a:solidFill>
                  <a:srgbClr val="FF0000"/>
                </a:solidFill>
              </a:rPr>
              <a:t>Shape Element Dropdown Menu</a:t>
            </a:r>
          </a:p>
        </p:txBody>
      </p:sp>
      <p:cxnSp>
        <p:nvCxnSpPr>
          <p:cNvPr id="14" name="Straight Arrow Connector 13">
            <a:extLst>
              <a:ext uri="{FF2B5EF4-FFF2-40B4-BE49-F238E27FC236}">
                <a16:creationId xmlns:a16="http://schemas.microsoft.com/office/drawing/2014/main" id="{428F4F59-E608-C385-98E0-CB17CD29238D}"/>
              </a:ext>
            </a:extLst>
          </p:cNvPr>
          <p:cNvCxnSpPr>
            <a:cxnSpLocks/>
            <a:stCxn id="12" idx="2"/>
          </p:cNvCxnSpPr>
          <p:nvPr/>
        </p:nvCxnSpPr>
        <p:spPr>
          <a:xfrm>
            <a:off x="9693505" y="2016451"/>
            <a:ext cx="426499" cy="59860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3B05822-0B53-2C2B-E372-E1CE6F60CA6C}"/>
              </a:ext>
            </a:extLst>
          </p:cNvPr>
          <p:cNvSpPr/>
          <p:nvPr/>
        </p:nvSpPr>
        <p:spPr>
          <a:xfrm>
            <a:off x="6383327" y="3483054"/>
            <a:ext cx="2367691" cy="1097280"/>
          </a:xfrm>
          <a:prstGeom prst="rect">
            <a:avLst/>
          </a:prstGeom>
          <a:solidFill>
            <a:srgbClr val="FFFFFF">
              <a:alpha val="5960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DO NOT USE</a:t>
            </a:r>
          </a:p>
        </p:txBody>
      </p:sp>
      <p:sp>
        <p:nvSpPr>
          <p:cNvPr id="18" name="Rectangle 17">
            <a:extLst>
              <a:ext uri="{FF2B5EF4-FFF2-40B4-BE49-F238E27FC236}">
                <a16:creationId xmlns:a16="http://schemas.microsoft.com/office/drawing/2014/main" id="{DFD9D5B1-3664-510E-2388-71C5611708A1}"/>
              </a:ext>
            </a:extLst>
          </p:cNvPr>
          <p:cNvSpPr/>
          <p:nvPr/>
        </p:nvSpPr>
        <p:spPr>
          <a:xfrm>
            <a:off x="9736127" y="3625294"/>
            <a:ext cx="1714193" cy="822960"/>
          </a:xfrm>
          <a:prstGeom prst="rect">
            <a:avLst/>
          </a:prstGeom>
          <a:solidFill>
            <a:srgbClr val="FFFFFF">
              <a:alpha val="5960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F0000"/>
                </a:solidFill>
              </a:rPr>
              <a:t>DO NOT USE</a:t>
            </a:r>
          </a:p>
        </p:txBody>
      </p:sp>
    </p:spTree>
    <p:extLst>
      <p:ext uri="{BB962C8B-B14F-4D97-AF65-F5344CB8AC3E}">
        <p14:creationId xmlns:p14="http://schemas.microsoft.com/office/powerpoint/2010/main" val="916075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5109091" cy="646331"/>
          </a:xfrm>
          <a:prstGeom prst="rect">
            <a:avLst/>
          </a:prstGeom>
          <a:noFill/>
        </p:spPr>
        <p:txBody>
          <a:bodyPr wrap="none" rtlCol="0">
            <a:spAutoFit/>
          </a:bodyPr>
          <a:lstStyle/>
          <a:p>
            <a:r>
              <a:rPr lang="en-US" sz="3600" dirty="0"/>
              <a:t>Use icons and graphics.</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4524315"/>
          </a:xfrm>
          <a:prstGeom prst="rect">
            <a:avLst/>
          </a:prstGeom>
          <a:noFill/>
        </p:spPr>
        <p:txBody>
          <a:bodyPr wrap="square" rtlCol="0">
            <a:spAutoFit/>
          </a:bodyPr>
          <a:lstStyle/>
          <a:p>
            <a:r>
              <a:rPr lang="en-US" b="1" dirty="0"/>
              <a:t>Part of creating a great presentation is the use of visuals. </a:t>
            </a:r>
            <a:r>
              <a:rPr lang="en-US" b="1" dirty="0" err="1"/>
              <a:t>GreenShield</a:t>
            </a:r>
            <a:r>
              <a:rPr lang="en-US" b="1" dirty="0"/>
              <a:t> has a unique and ownable set of icons to support your content and introduce visual ques.</a:t>
            </a:r>
          </a:p>
          <a:p>
            <a:endParaRPr lang="en-US" dirty="0"/>
          </a:p>
          <a:p>
            <a:pPr marL="285750" indent="-285750">
              <a:buFont typeface="Arial" panose="020B0604020202020204" pitchFamily="34" charset="0"/>
              <a:buChar char="•"/>
            </a:pPr>
            <a:r>
              <a:rPr lang="en-US" dirty="0"/>
              <a:t>Some slides include placeholders for you to click and select icons from the public drive.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You can find a selection of icons in the ”Slide Master” under the ”GS Utility” section.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or, Drag and drop the icons from the public drive onto your slide. </a:t>
            </a:r>
          </a:p>
        </p:txBody>
      </p:sp>
      <p:pic>
        <p:nvPicPr>
          <p:cNvPr id="8" name="Picture 7" descr="A picture containing text, outdoor&#10;&#10;Description automatically generated">
            <a:extLst>
              <a:ext uri="{FF2B5EF4-FFF2-40B4-BE49-F238E27FC236}">
                <a16:creationId xmlns:a16="http://schemas.microsoft.com/office/drawing/2014/main" id="{F587B616-56CA-4546-F50D-81CAEB74F540}"/>
              </a:ext>
            </a:extLst>
          </p:cNvPr>
          <p:cNvPicPr>
            <a:picLocks noChangeAspect="1"/>
          </p:cNvPicPr>
          <p:nvPr/>
        </p:nvPicPr>
        <p:blipFill>
          <a:blip r:embed="rId2"/>
          <a:stretch>
            <a:fillRect/>
          </a:stretch>
        </p:blipFill>
        <p:spPr>
          <a:xfrm>
            <a:off x="6096000" y="1646135"/>
            <a:ext cx="1270000" cy="1257300"/>
          </a:xfrm>
          <a:prstGeom prst="rect">
            <a:avLst/>
          </a:prstGeom>
        </p:spPr>
      </p:pic>
      <p:sp>
        <p:nvSpPr>
          <p:cNvPr id="13" name="TextBox 12">
            <a:extLst>
              <a:ext uri="{FF2B5EF4-FFF2-40B4-BE49-F238E27FC236}">
                <a16:creationId xmlns:a16="http://schemas.microsoft.com/office/drawing/2014/main" id="{0ADAD2BF-2581-5297-F825-EB046D36B2DB}"/>
              </a:ext>
            </a:extLst>
          </p:cNvPr>
          <p:cNvSpPr txBox="1"/>
          <p:nvPr/>
        </p:nvSpPr>
        <p:spPr>
          <a:xfrm>
            <a:off x="7635401" y="1854381"/>
            <a:ext cx="3648295" cy="830997"/>
          </a:xfrm>
          <a:prstGeom prst="rect">
            <a:avLst/>
          </a:prstGeom>
          <a:noFill/>
        </p:spPr>
        <p:txBody>
          <a:bodyPr wrap="square" rtlCol="0">
            <a:spAutoFit/>
          </a:bodyPr>
          <a:lstStyle/>
          <a:p>
            <a:r>
              <a:rPr lang="en-US" sz="1600" b="1" dirty="0">
                <a:solidFill>
                  <a:srgbClr val="FF0000"/>
                </a:solidFill>
              </a:rPr>
              <a:t>Sample placeholder to drop in icon. Navigate to the public drive when prompted and select relevant icon.</a:t>
            </a:r>
          </a:p>
        </p:txBody>
      </p:sp>
      <p:pic>
        <p:nvPicPr>
          <p:cNvPr id="17" name="Picture 16" descr="Graphical user interface&#10;&#10;Description automatically generated with medium confidence">
            <a:extLst>
              <a:ext uri="{FF2B5EF4-FFF2-40B4-BE49-F238E27FC236}">
                <a16:creationId xmlns:a16="http://schemas.microsoft.com/office/drawing/2014/main" id="{D1FD5DB2-B686-D27D-4355-E86B6BF0AC5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96000" y="3123680"/>
            <a:ext cx="5187696" cy="2866014"/>
          </a:xfrm>
          <a:prstGeom prst="rect">
            <a:avLst/>
          </a:prstGeom>
        </p:spPr>
      </p:pic>
      <p:sp>
        <p:nvSpPr>
          <p:cNvPr id="19" name="TextBox 18">
            <a:extLst>
              <a:ext uri="{FF2B5EF4-FFF2-40B4-BE49-F238E27FC236}">
                <a16:creationId xmlns:a16="http://schemas.microsoft.com/office/drawing/2014/main" id="{950C6F77-C1CF-B106-1A42-AB56C03BC186}"/>
              </a:ext>
            </a:extLst>
          </p:cNvPr>
          <p:cNvSpPr txBox="1"/>
          <p:nvPr/>
        </p:nvSpPr>
        <p:spPr>
          <a:xfrm>
            <a:off x="5989481" y="6124268"/>
            <a:ext cx="5083903" cy="338554"/>
          </a:xfrm>
          <a:prstGeom prst="rect">
            <a:avLst/>
          </a:prstGeom>
          <a:noFill/>
        </p:spPr>
        <p:txBody>
          <a:bodyPr wrap="square" rtlCol="0">
            <a:spAutoFit/>
          </a:bodyPr>
          <a:lstStyle/>
          <a:p>
            <a:pPr algn="r"/>
            <a:r>
              <a:rPr lang="en-US" sz="1600" b="1" dirty="0">
                <a:solidFill>
                  <a:srgbClr val="FF0000"/>
                </a:solidFill>
              </a:rPr>
              <a:t>Slide “Master” slide with icon library.</a:t>
            </a:r>
          </a:p>
        </p:txBody>
      </p:sp>
      <p:sp>
        <p:nvSpPr>
          <p:cNvPr id="21" name="TextBox 20">
            <a:extLst>
              <a:ext uri="{FF2B5EF4-FFF2-40B4-BE49-F238E27FC236}">
                <a16:creationId xmlns:a16="http://schemas.microsoft.com/office/drawing/2014/main" id="{23083083-6DA3-B81C-1878-F4C396F653EA}"/>
              </a:ext>
            </a:extLst>
          </p:cNvPr>
          <p:cNvSpPr txBox="1"/>
          <p:nvPr/>
        </p:nvSpPr>
        <p:spPr>
          <a:xfrm>
            <a:off x="7598825" y="683640"/>
            <a:ext cx="6099048" cy="369332"/>
          </a:xfrm>
          <a:prstGeom prst="rect">
            <a:avLst/>
          </a:prstGeom>
          <a:noFill/>
        </p:spPr>
        <p:txBody>
          <a:bodyPr wrap="square">
            <a:spAutoFit/>
          </a:bodyPr>
          <a:lstStyle/>
          <a:p>
            <a:r>
              <a:rPr lang="en-US" b="1" dirty="0">
                <a:solidFill>
                  <a:srgbClr val="FF03FF"/>
                </a:solidFill>
              </a:rPr>
              <a:t>Icon location: L: &gt; Branding &gt; …</a:t>
            </a:r>
            <a:endParaRPr lang="en-US" dirty="0">
              <a:solidFill>
                <a:srgbClr val="FF03FF"/>
              </a:solidFill>
            </a:endParaRPr>
          </a:p>
        </p:txBody>
      </p:sp>
    </p:spTree>
    <p:extLst>
      <p:ext uri="{BB962C8B-B14F-4D97-AF65-F5344CB8AC3E}">
        <p14:creationId xmlns:p14="http://schemas.microsoft.com/office/powerpoint/2010/main" val="2305701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3801041" cy="646331"/>
          </a:xfrm>
          <a:prstGeom prst="rect">
            <a:avLst/>
          </a:prstGeom>
          <a:noFill/>
        </p:spPr>
        <p:txBody>
          <a:bodyPr wrap="none" rtlCol="0">
            <a:spAutoFit/>
          </a:bodyPr>
          <a:lstStyle/>
          <a:p>
            <a:r>
              <a:rPr lang="en-US" sz="3600" dirty="0"/>
              <a:t>Grids and guides.</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4247317"/>
          </a:xfrm>
          <a:prstGeom prst="rect">
            <a:avLst/>
          </a:prstGeom>
          <a:noFill/>
        </p:spPr>
        <p:txBody>
          <a:bodyPr wrap="square" rtlCol="0">
            <a:spAutoFit/>
          </a:bodyPr>
          <a:lstStyle/>
          <a:p>
            <a:r>
              <a:rPr lang="en-US" b="1" dirty="0"/>
              <a:t>Use the “grids and guides” as much as possible to keep your slide layout organized. </a:t>
            </a:r>
          </a:p>
          <a:p>
            <a:endParaRPr lang="en-US" b="1" dirty="0"/>
          </a:p>
          <a:p>
            <a:pPr marL="285750" indent="-285750">
              <a:buFont typeface="Arial" panose="020B0604020202020204" pitchFamily="34" charset="0"/>
              <a:buChar char="•"/>
            </a:pPr>
            <a:r>
              <a:rPr lang="en-US" dirty="0"/>
              <a:t>Right click anywhere on the slide, scroll to “Grids and Guides” and click “Guides”.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Align copy, photos and content to the top or bottom, right or left of these lines for the best results.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Keeping to the inside margins will provide recommended clear space to the edge of the page.</a:t>
            </a:r>
          </a:p>
        </p:txBody>
      </p:sp>
      <p:grpSp>
        <p:nvGrpSpPr>
          <p:cNvPr id="25" name="Group 24">
            <a:extLst>
              <a:ext uri="{FF2B5EF4-FFF2-40B4-BE49-F238E27FC236}">
                <a16:creationId xmlns:a16="http://schemas.microsoft.com/office/drawing/2014/main" id="{C8F5AB42-7298-0169-5CCC-6E11C6BA2D46}"/>
              </a:ext>
            </a:extLst>
          </p:cNvPr>
          <p:cNvGrpSpPr/>
          <p:nvPr/>
        </p:nvGrpSpPr>
        <p:grpSpPr>
          <a:xfrm>
            <a:off x="4679838" y="1933011"/>
            <a:ext cx="6816837" cy="3278854"/>
            <a:chOff x="4987636" y="2009305"/>
            <a:chExt cx="6816837" cy="3278854"/>
          </a:xfrm>
        </p:grpSpPr>
        <p:pic>
          <p:nvPicPr>
            <p:cNvPr id="5" name="Picture 4" descr="A picture containing graphical user interface&#10;&#10;Description automatically generated">
              <a:extLst>
                <a:ext uri="{FF2B5EF4-FFF2-40B4-BE49-F238E27FC236}">
                  <a16:creationId xmlns:a16="http://schemas.microsoft.com/office/drawing/2014/main" id="{D2C3C6E0-F3A2-0BED-89CC-C055F1DEAF0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118009" y="2650678"/>
              <a:ext cx="4686464" cy="2637481"/>
            </a:xfrm>
            <a:prstGeom prst="rect">
              <a:avLst/>
            </a:prstGeom>
          </p:spPr>
        </p:pic>
        <p:sp>
          <p:nvSpPr>
            <p:cNvPr id="16" name="Rectangle 15">
              <a:extLst>
                <a:ext uri="{FF2B5EF4-FFF2-40B4-BE49-F238E27FC236}">
                  <a16:creationId xmlns:a16="http://schemas.microsoft.com/office/drawing/2014/main" id="{94878F5F-F83F-42C4-1998-2B132B9CF92E}"/>
                </a:ext>
              </a:extLst>
            </p:cNvPr>
            <p:cNvSpPr/>
            <p:nvPr/>
          </p:nvSpPr>
          <p:spPr>
            <a:xfrm>
              <a:off x="7392839" y="2910537"/>
              <a:ext cx="4142791" cy="2128964"/>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17" name="TextBox 16">
              <a:extLst>
                <a:ext uri="{FF2B5EF4-FFF2-40B4-BE49-F238E27FC236}">
                  <a16:creationId xmlns:a16="http://schemas.microsoft.com/office/drawing/2014/main" id="{A4FEDBB7-3252-88B3-00C3-AC64950025E0}"/>
                </a:ext>
              </a:extLst>
            </p:cNvPr>
            <p:cNvSpPr txBox="1"/>
            <p:nvPr/>
          </p:nvSpPr>
          <p:spPr>
            <a:xfrm>
              <a:off x="8678152" y="2009305"/>
              <a:ext cx="1573657" cy="338554"/>
            </a:xfrm>
            <a:prstGeom prst="rect">
              <a:avLst/>
            </a:prstGeom>
            <a:noFill/>
          </p:spPr>
          <p:txBody>
            <a:bodyPr wrap="square" rtlCol="0">
              <a:spAutoFit/>
            </a:bodyPr>
            <a:lstStyle/>
            <a:p>
              <a:pPr algn="ctr"/>
              <a:r>
                <a:rPr lang="en-US" sz="1600" b="1" dirty="0">
                  <a:solidFill>
                    <a:srgbClr val="FF0000"/>
                  </a:solidFill>
                </a:rPr>
                <a:t>Inside Margin</a:t>
              </a:r>
            </a:p>
          </p:txBody>
        </p:sp>
        <p:cxnSp>
          <p:nvCxnSpPr>
            <p:cNvPr id="19" name="Straight Arrow Connector 18">
              <a:extLst>
                <a:ext uri="{FF2B5EF4-FFF2-40B4-BE49-F238E27FC236}">
                  <a16:creationId xmlns:a16="http://schemas.microsoft.com/office/drawing/2014/main" id="{FF89F687-07D9-572F-A5EE-95E08B470085}"/>
                </a:ext>
              </a:extLst>
            </p:cNvPr>
            <p:cNvCxnSpPr>
              <a:cxnSpLocks/>
            </p:cNvCxnSpPr>
            <p:nvPr/>
          </p:nvCxnSpPr>
          <p:spPr>
            <a:xfrm flipH="1">
              <a:off x="9464980" y="2453201"/>
              <a:ext cx="1" cy="42160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577BABE-878B-95D5-B7C6-ADB6522DD028}"/>
                </a:ext>
              </a:extLst>
            </p:cNvPr>
            <p:cNvSpPr txBox="1"/>
            <p:nvPr/>
          </p:nvSpPr>
          <p:spPr>
            <a:xfrm>
              <a:off x="5482159" y="4066047"/>
              <a:ext cx="1439225" cy="584775"/>
            </a:xfrm>
            <a:prstGeom prst="rect">
              <a:avLst/>
            </a:prstGeom>
            <a:noFill/>
          </p:spPr>
          <p:txBody>
            <a:bodyPr wrap="square" rtlCol="0">
              <a:spAutoFit/>
            </a:bodyPr>
            <a:lstStyle/>
            <a:p>
              <a:pPr algn="r"/>
              <a:r>
                <a:rPr lang="en-US" sz="1600" b="1" dirty="0">
                  <a:solidFill>
                    <a:srgbClr val="FF0000"/>
                  </a:solidFill>
                </a:rPr>
                <a:t>Aligned to top of text</a:t>
              </a:r>
            </a:p>
          </p:txBody>
        </p:sp>
        <p:sp>
          <p:nvSpPr>
            <p:cNvPr id="21" name="TextBox 20">
              <a:extLst>
                <a:ext uri="{FF2B5EF4-FFF2-40B4-BE49-F238E27FC236}">
                  <a16:creationId xmlns:a16="http://schemas.microsoft.com/office/drawing/2014/main" id="{C307BF65-3E6C-D226-0F05-09A3D3FF2AA9}"/>
                </a:ext>
              </a:extLst>
            </p:cNvPr>
            <p:cNvSpPr txBox="1"/>
            <p:nvPr/>
          </p:nvSpPr>
          <p:spPr>
            <a:xfrm>
              <a:off x="4987636" y="3440829"/>
              <a:ext cx="1933748" cy="584775"/>
            </a:xfrm>
            <a:prstGeom prst="rect">
              <a:avLst/>
            </a:prstGeom>
            <a:noFill/>
          </p:spPr>
          <p:txBody>
            <a:bodyPr wrap="square" rtlCol="0">
              <a:spAutoFit/>
            </a:bodyPr>
            <a:lstStyle/>
            <a:p>
              <a:pPr algn="r"/>
              <a:r>
                <a:rPr lang="en-US" sz="1600" b="1" dirty="0">
                  <a:solidFill>
                    <a:srgbClr val="FF0000"/>
                  </a:solidFill>
                </a:rPr>
                <a:t>Aligned to </a:t>
              </a:r>
            </a:p>
            <a:p>
              <a:pPr algn="r"/>
              <a:r>
                <a:rPr lang="en-US" sz="1600" b="1" dirty="0">
                  <a:solidFill>
                    <a:srgbClr val="FF0000"/>
                  </a:solidFill>
                </a:rPr>
                <a:t>bottom of text</a:t>
              </a:r>
            </a:p>
          </p:txBody>
        </p:sp>
        <p:cxnSp>
          <p:nvCxnSpPr>
            <p:cNvPr id="22" name="Straight Arrow Connector 21">
              <a:extLst>
                <a:ext uri="{FF2B5EF4-FFF2-40B4-BE49-F238E27FC236}">
                  <a16:creationId xmlns:a16="http://schemas.microsoft.com/office/drawing/2014/main" id="{3A9649D5-C68E-9A48-00F5-BC29FB96BFA5}"/>
                </a:ext>
              </a:extLst>
            </p:cNvPr>
            <p:cNvCxnSpPr>
              <a:cxnSpLocks/>
            </p:cNvCxnSpPr>
            <p:nvPr/>
          </p:nvCxnSpPr>
          <p:spPr>
            <a:xfrm>
              <a:off x="6925988" y="3937308"/>
              <a:ext cx="38404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0C2D1FF-2D4A-C007-581F-8A45D0B5C6BA}"/>
                </a:ext>
              </a:extLst>
            </p:cNvPr>
            <p:cNvCxnSpPr>
              <a:cxnSpLocks/>
            </p:cNvCxnSpPr>
            <p:nvPr/>
          </p:nvCxnSpPr>
          <p:spPr>
            <a:xfrm>
              <a:off x="6925988" y="4253834"/>
              <a:ext cx="38404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75821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DAC49D7-0180-568D-A0DE-46D3EFC8E07B}"/>
              </a:ext>
            </a:extLst>
          </p:cNvPr>
          <p:cNvSpPr txBox="1"/>
          <p:nvPr/>
        </p:nvSpPr>
        <p:spPr>
          <a:xfrm>
            <a:off x="626735" y="532037"/>
            <a:ext cx="3211135" cy="646331"/>
          </a:xfrm>
          <a:prstGeom prst="rect">
            <a:avLst/>
          </a:prstGeom>
          <a:noFill/>
        </p:spPr>
        <p:txBody>
          <a:bodyPr wrap="none" rtlCol="0">
            <a:spAutoFit/>
          </a:bodyPr>
          <a:lstStyle/>
          <a:p>
            <a:r>
              <a:rPr lang="en-US" sz="3600" dirty="0"/>
              <a:t>Best practices.</a:t>
            </a:r>
          </a:p>
        </p:txBody>
      </p:sp>
      <p:sp>
        <p:nvSpPr>
          <p:cNvPr id="2" name="TextBox 1">
            <a:extLst>
              <a:ext uri="{FF2B5EF4-FFF2-40B4-BE49-F238E27FC236}">
                <a16:creationId xmlns:a16="http://schemas.microsoft.com/office/drawing/2014/main" id="{32145071-CC4A-562A-22C7-4E3A51BE8BCA}"/>
              </a:ext>
            </a:extLst>
          </p:cNvPr>
          <p:cNvSpPr txBox="1"/>
          <p:nvPr/>
        </p:nvSpPr>
        <p:spPr>
          <a:xfrm>
            <a:off x="658265" y="1646135"/>
            <a:ext cx="4329371" cy="3970318"/>
          </a:xfrm>
          <a:prstGeom prst="rect">
            <a:avLst/>
          </a:prstGeom>
          <a:noFill/>
        </p:spPr>
        <p:txBody>
          <a:bodyPr wrap="square" rtlCol="0">
            <a:spAutoFit/>
          </a:bodyPr>
          <a:lstStyle/>
          <a:p>
            <a:r>
              <a:rPr lang="en-US" b="1" dirty="0"/>
              <a:t>This template and the </a:t>
            </a:r>
            <a:r>
              <a:rPr lang="en-US" b="1" dirty="0" err="1"/>
              <a:t>GreenShield</a:t>
            </a:r>
            <a:r>
              <a:rPr lang="en-US" b="1" dirty="0"/>
              <a:t> brand has a few other attributes to keep in mind.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Titles, headings and subheadings should be kept to sentence case. Only capitalize the first letter. Include a period at the end to strengthen the statement.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Keep content on a slide to a minimum to not overwhelm the viewer. Break a slide into two slides if necessary.</a:t>
            </a:r>
          </a:p>
          <a:p>
            <a:endParaRPr lang="en-US" dirty="0"/>
          </a:p>
        </p:txBody>
      </p:sp>
      <p:sp>
        <p:nvSpPr>
          <p:cNvPr id="3" name="TextBox 2">
            <a:extLst>
              <a:ext uri="{FF2B5EF4-FFF2-40B4-BE49-F238E27FC236}">
                <a16:creationId xmlns:a16="http://schemas.microsoft.com/office/drawing/2014/main" id="{5DD3B621-E0E8-0558-A3BB-B12BEFE96F42}"/>
              </a:ext>
            </a:extLst>
          </p:cNvPr>
          <p:cNvSpPr txBox="1"/>
          <p:nvPr/>
        </p:nvSpPr>
        <p:spPr>
          <a:xfrm>
            <a:off x="6096000" y="2754130"/>
            <a:ext cx="4329371" cy="3139321"/>
          </a:xfrm>
          <a:prstGeom prst="rect">
            <a:avLst/>
          </a:prstGeom>
          <a:noFill/>
        </p:spPr>
        <p:txBody>
          <a:bodyPr wrap="square" rtlCol="0">
            <a:spAutoFit/>
          </a:bodyPr>
          <a:lstStyle/>
          <a:p>
            <a:pPr marL="285750" indent="-285750">
              <a:buFont typeface="Arial" panose="020B0604020202020204" pitchFamily="34" charset="0"/>
              <a:buChar char="•"/>
            </a:pPr>
            <a:r>
              <a:rPr lang="en-US" dirty="0"/>
              <a:t>Use the “grids and guides” as much as possible to keep your slide layout organized. Keeping to the inside margins will provide recommended clear space to the edge of the page.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 imagery and icons to break up text heavy slides and introduce visual breaks and aesthetic.</a:t>
            </a:r>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177509457"/>
      </p:ext>
    </p:extLst>
  </p:cSld>
  <p:clrMapOvr>
    <a:masterClrMapping/>
  </p:clrMapOvr>
</p:sld>
</file>

<file path=ppt/theme/theme1.xml><?xml version="1.0" encoding="utf-8"?>
<a:theme xmlns:a="http://schemas.openxmlformats.org/drawingml/2006/main" name="1_Title Slides">
  <a:themeElements>
    <a:clrScheme name="GreenShield">
      <a:dk1>
        <a:srgbClr val="9DC6D7"/>
      </a:dk1>
      <a:lt1>
        <a:srgbClr val="00544E"/>
      </a:lt1>
      <a:dk2>
        <a:srgbClr val="9DC6D7"/>
      </a:dk2>
      <a:lt2>
        <a:srgbClr val="00373A"/>
      </a:lt2>
      <a:accent1>
        <a:srgbClr val="FFFFFF"/>
      </a:accent1>
      <a:accent2>
        <a:srgbClr val="00373A"/>
      </a:accent2>
      <a:accent3>
        <a:srgbClr val="9DC6D7"/>
      </a:accent3>
      <a:accent4>
        <a:srgbClr val="939598"/>
      </a:accent4>
      <a:accent5>
        <a:srgbClr val="9DC6D7"/>
      </a:accent5>
      <a:accent6>
        <a:srgbClr val="00544E"/>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33848</TotalTime>
  <Words>835</Words>
  <Application>Microsoft Macintosh PowerPoint</Application>
  <PresentationFormat>Widescreen</PresentationFormat>
  <Paragraphs>95</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1_Title Slides</vt:lpstr>
      <vt:lpstr>Make your presentation stand 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Grant Pollock</dc:creator>
  <cp:lastModifiedBy>Grant Pollock</cp:lastModifiedBy>
  <cp:revision>33</cp:revision>
  <dcterms:created xsi:type="dcterms:W3CDTF">2023-03-02T14:35:50Z</dcterms:created>
  <dcterms:modified xsi:type="dcterms:W3CDTF">2023-05-15T15:49:18Z</dcterms:modified>
</cp:coreProperties>
</file>